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1"/>
  </p:sldMasterIdLst>
  <p:notesMasterIdLst>
    <p:notesMasterId r:id="rId72"/>
  </p:notesMasterIdLst>
  <p:sldIdLst>
    <p:sldId id="256" r:id="rId2"/>
    <p:sldId id="298" r:id="rId3"/>
    <p:sldId id="291" r:id="rId4"/>
    <p:sldId id="294" r:id="rId5"/>
    <p:sldId id="257" r:id="rId6"/>
    <p:sldId id="302" r:id="rId7"/>
    <p:sldId id="295" r:id="rId8"/>
    <p:sldId id="274" r:id="rId9"/>
    <p:sldId id="290" r:id="rId10"/>
    <p:sldId id="296" r:id="rId11"/>
    <p:sldId id="303" r:id="rId12"/>
    <p:sldId id="540" r:id="rId13"/>
    <p:sldId id="541" r:id="rId14"/>
    <p:sldId id="542" r:id="rId15"/>
    <p:sldId id="543" r:id="rId16"/>
    <p:sldId id="544" r:id="rId17"/>
    <p:sldId id="545" r:id="rId18"/>
    <p:sldId id="546" r:id="rId19"/>
    <p:sldId id="547" r:id="rId20"/>
    <p:sldId id="548" r:id="rId21"/>
    <p:sldId id="549" r:id="rId22"/>
    <p:sldId id="550" r:id="rId23"/>
    <p:sldId id="551" r:id="rId24"/>
    <p:sldId id="552" r:id="rId25"/>
    <p:sldId id="553" r:id="rId26"/>
    <p:sldId id="554" r:id="rId27"/>
    <p:sldId id="555" r:id="rId28"/>
    <p:sldId id="556" r:id="rId29"/>
    <p:sldId id="557" r:id="rId30"/>
    <p:sldId id="558" r:id="rId31"/>
    <p:sldId id="559" r:id="rId32"/>
    <p:sldId id="560" r:id="rId33"/>
    <p:sldId id="561" r:id="rId34"/>
    <p:sldId id="562" r:id="rId35"/>
    <p:sldId id="563" r:id="rId36"/>
    <p:sldId id="564" r:id="rId37"/>
    <p:sldId id="565" r:id="rId38"/>
    <p:sldId id="566" r:id="rId39"/>
    <p:sldId id="567" r:id="rId40"/>
    <p:sldId id="568" r:id="rId41"/>
    <p:sldId id="569" r:id="rId42"/>
    <p:sldId id="570" r:id="rId43"/>
    <p:sldId id="571" r:id="rId44"/>
    <p:sldId id="572" r:id="rId45"/>
    <p:sldId id="573" r:id="rId46"/>
    <p:sldId id="574" r:id="rId47"/>
    <p:sldId id="575" r:id="rId48"/>
    <p:sldId id="577" r:id="rId49"/>
    <p:sldId id="576" r:id="rId50"/>
    <p:sldId id="578" r:id="rId51"/>
    <p:sldId id="579" r:id="rId52"/>
    <p:sldId id="580" r:id="rId53"/>
    <p:sldId id="581" r:id="rId54"/>
    <p:sldId id="582" r:id="rId55"/>
    <p:sldId id="583" r:id="rId56"/>
    <p:sldId id="584" r:id="rId57"/>
    <p:sldId id="585" r:id="rId58"/>
    <p:sldId id="586" r:id="rId59"/>
    <p:sldId id="587" r:id="rId60"/>
    <p:sldId id="589" r:id="rId61"/>
    <p:sldId id="590" r:id="rId62"/>
    <p:sldId id="594" r:id="rId63"/>
    <p:sldId id="595" r:id="rId64"/>
    <p:sldId id="596" r:id="rId65"/>
    <p:sldId id="597" r:id="rId66"/>
    <p:sldId id="598" r:id="rId67"/>
    <p:sldId id="588" r:id="rId68"/>
    <p:sldId id="592" r:id="rId69"/>
    <p:sldId id="593" r:id="rId70"/>
    <p:sldId id="591" r:id="rId71"/>
  </p:sldIdLst>
  <p:sldSz cx="10150475" cy="7616825"/>
  <p:notesSz cx="6867525" cy="99949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1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1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1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1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1B94F66F-5856-4BAB-B768-89705B492CD1}">
          <p14:sldIdLst>
            <p14:sldId id="256"/>
            <p14:sldId id="298"/>
            <p14:sldId id="291"/>
            <p14:sldId id="294"/>
            <p14:sldId id="257"/>
            <p14:sldId id="302"/>
            <p14:sldId id="295"/>
            <p14:sldId id="274"/>
            <p14:sldId id="290"/>
            <p14:sldId id="296"/>
            <p14:sldId id="303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  <p14:sldId id="567"/>
            <p14:sldId id="568"/>
            <p14:sldId id="569"/>
            <p14:sldId id="570"/>
            <p14:sldId id="571"/>
            <p14:sldId id="572"/>
            <p14:sldId id="573"/>
            <p14:sldId id="574"/>
            <p14:sldId id="575"/>
            <p14:sldId id="577"/>
            <p14:sldId id="576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9"/>
            <p14:sldId id="590"/>
            <p14:sldId id="594"/>
            <p14:sldId id="595"/>
            <p14:sldId id="596"/>
            <p14:sldId id="597"/>
            <p14:sldId id="598"/>
            <p14:sldId id="588"/>
            <p14:sldId id="592"/>
            <p14:sldId id="593"/>
            <p14:sldId id="5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444" userDrawn="1">
          <p15:clr>
            <a:srgbClr val="A4A3A4"/>
          </p15:clr>
        </p15:guide>
        <p15:guide id="2" pos="319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만든 이" initials="오전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E5CD"/>
    <a:srgbClr val="F2CED2"/>
    <a:srgbClr val="FFCCCC"/>
    <a:srgbClr val="C4E1F2"/>
    <a:srgbClr val="FFFFFF"/>
    <a:srgbClr val="D77C03"/>
    <a:srgbClr val="FFFFCC"/>
    <a:srgbClr val="ECF1F8"/>
    <a:srgbClr val="531E1D"/>
    <a:srgbClr val="772D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2B78C9-7FC8-413C-8CDA-2F5F706EE960}" v="24" dt="2023-05-29T02:34:13.7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03447BB-5D67-496B-8E87-E561075AD55C}" styleName="어두운 스타일 1 - 강조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81" autoAdjust="0"/>
    <p:restoredTop sz="95628" autoAdjust="0"/>
  </p:normalViewPr>
  <p:slideViewPr>
    <p:cSldViewPr snapToGrid="0">
      <p:cViewPr varScale="1">
        <p:scale>
          <a:sx n="95" d="100"/>
          <a:sy n="95" d="100"/>
        </p:scale>
        <p:origin x="1632" y="96"/>
      </p:cViewPr>
      <p:guideLst>
        <p:guide orient="horz" pos="2444"/>
        <p:guide pos="31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commentAuthors" Target="commentAuthors.xml"/><Relationship Id="rId78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5-28T22:10:58.68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41 34 4248 0 0,'0'0'-8'0'0,"0"0"0"0"0,0 0 0 0 0,0 0 4 0 0,0 0 16 0 0,0 0 4 0 0,0 0 1 0 0,0 0 81 0 0,0 0 300 0 0,0 0 81 0 0,0 0 1 0 0,0 0-22 0 0,0 0-84 0 0,0 0-22 0 0,0 0 0 0 0,0 0 5 0 0,0 0 23 0 0,0 0 11 0 0,0 0 1 0 0,-3-6-11 0 0,-10-16-42 0 0,10 16-11 0 0,-15 6-36 0 0,14 0-6136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1T07:41:32.346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31 1 5217,'0'0'3632,"-15"0"-3848,15 5 96,-15 6-2744,15-5-1881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1T07:41:37.743"/>
    </inkml:context>
    <inkml:brush xml:id="br0">
      <inkml:brushProperty name="width" value="0.05" units="cm"/>
      <inkml:brushProperty name="height" value="0.05" units="cm"/>
      <inkml:brushProperty name="color" value="#00A0D7"/>
    </inkml:brush>
  </inkml:definitions>
  <inkml:trace contextRef="#ctx0" brushRef="#br0">0 0 1464,'0'0'672,"30"129"-2807</inkml:trace>
</inkml:ink>
</file>

<file path=ppt/media/image1.png>
</file>

<file path=ppt/media/image10.png>
</file>

<file path=ppt/media/image2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928" cy="499745"/>
          </a:xfrm>
          <a:prstGeom prst="rect">
            <a:avLst/>
          </a:prstGeom>
        </p:spPr>
        <p:txBody>
          <a:bodyPr vert="horz" lIns="96350" tIns="48175" rIns="96350" bIns="48175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90008" y="0"/>
            <a:ext cx="2975928" cy="499745"/>
          </a:xfrm>
          <a:prstGeom prst="rect">
            <a:avLst/>
          </a:prstGeom>
        </p:spPr>
        <p:txBody>
          <a:bodyPr vert="horz" lIns="96350" tIns="48175" rIns="96350" bIns="48175" rtlCol="0"/>
          <a:lstStyle>
            <a:lvl1pPr algn="r">
              <a:defRPr sz="1300"/>
            </a:lvl1pPr>
          </a:lstStyle>
          <a:p>
            <a:fld id="{6D61DB4D-25AF-4EE9-B3EB-9D14CE91ACF1}" type="datetimeFigureOut">
              <a:rPr lang="ko-KR" altLang="en-US" smtClean="0"/>
              <a:pPr/>
              <a:t>2023-06-07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6625" y="749300"/>
            <a:ext cx="4994275" cy="3748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50" tIns="48175" rIns="96350" bIns="4817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753" y="4747578"/>
            <a:ext cx="5494020" cy="4497705"/>
          </a:xfrm>
          <a:prstGeom prst="rect">
            <a:avLst/>
          </a:prstGeom>
        </p:spPr>
        <p:txBody>
          <a:bodyPr vert="horz" lIns="96350" tIns="48175" rIns="96350" bIns="48175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3420"/>
            <a:ext cx="2975928" cy="499745"/>
          </a:xfrm>
          <a:prstGeom prst="rect">
            <a:avLst/>
          </a:prstGeom>
        </p:spPr>
        <p:txBody>
          <a:bodyPr vert="horz" lIns="96350" tIns="48175" rIns="96350" bIns="48175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90008" y="9493420"/>
            <a:ext cx="2975928" cy="499745"/>
          </a:xfrm>
          <a:prstGeom prst="rect">
            <a:avLst/>
          </a:prstGeom>
        </p:spPr>
        <p:txBody>
          <a:bodyPr vert="horz" lIns="96350" tIns="48175" rIns="96350" bIns="48175" rtlCol="0" anchor="b"/>
          <a:lstStyle>
            <a:lvl1pPr algn="r">
              <a:defRPr sz="1300"/>
            </a:lvl1pPr>
          </a:lstStyle>
          <a:p>
            <a:fld id="{198950DA-FFE2-4ED0-B2C9-F373E7764F7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486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950DA-FFE2-4ED0-B2C9-F373E7764F7B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8655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12" hasCustomPrompt="1"/>
          </p:nvPr>
        </p:nvSpPr>
        <p:spPr>
          <a:xfrm>
            <a:off x="479393" y="1216241"/>
            <a:ext cx="9220231" cy="5832258"/>
          </a:xfrm>
        </p:spPr>
        <p:txBody>
          <a:bodyPr/>
          <a:lstStyle>
            <a:lvl8pPr>
              <a:buFont typeface="Arial" panose="020B0604020202020204" pitchFamily="34" charset="0"/>
              <a:buChar char="•"/>
              <a:defRPr/>
            </a:lvl8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marL="1522413" marR="0" lvl="7" indent="-179388" algn="l" defTabSz="10160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»"/>
              <a:tabLst/>
              <a:defRPr/>
            </a:pPr>
            <a:r>
              <a:rPr lang="ko-KR" altLang="en-US" dirty="0"/>
              <a:t>여덟째 수준</a:t>
            </a:r>
          </a:p>
          <a:p>
            <a:pPr lvl="6"/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79816A-809C-4B97-B9CC-CB933223D427}"/>
              </a:ext>
            </a:extLst>
          </p:cNvPr>
          <p:cNvCxnSpPr/>
          <p:nvPr userDrawn="1"/>
        </p:nvCxnSpPr>
        <p:spPr bwMode="auto">
          <a:xfrm>
            <a:off x="466725" y="1080986"/>
            <a:ext cx="84672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5FEBE4-B107-4D56-B9E1-46C50DDA0F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84676E5F-1E02-4C9A-8905-1678AA8C18B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41910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74148" y="7124544"/>
            <a:ext cx="609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>
            <a:lvl1pPr algn="r" defTabSz="1016000">
              <a:defRPr sz="1200" i="1">
                <a:latin typeface="Candara" panose="020E0502030303020204" pitchFamily="34" charset="0"/>
                <a:ea typeface="굴림" charset="-127"/>
              </a:defRPr>
            </a:lvl1pPr>
          </a:lstStyle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>
          <a:xfrm>
            <a:off x="394717" y="7120780"/>
            <a:ext cx="1872208" cy="301625"/>
          </a:xfrm>
        </p:spPr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2021</a:t>
            </a:r>
            <a:endParaRPr lang="en-US" altLang="ko-KR" dirty="0"/>
          </a:p>
        </p:txBody>
      </p:sp>
      <p:cxnSp>
        <p:nvCxnSpPr>
          <p:cNvPr id="7" name="직선 연결선 6"/>
          <p:cNvCxnSpPr/>
          <p:nvPr userDrawn="1"/>
        </p:nvCxnSpPr>
        <p:spPr bwMode="auto">
          <a:xfrm>
            <a:off x="466725" y="1072108"/>
            <a:ext cx="84672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6DC8433-CA4C-40E4-8E68-B466A2EB379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3334" y="1216025"/>
            <a:ext cx="443587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10" name="내용 개체 틀 7">
            <a:extLst>
              <a:ext uri="{FF2B5EF4-FFF2-40B4-BE49-F238E27FC236}">
                <a16:creationId xmlns:a16="http://schemas.microsoft.com/office/drawing/2014/main" id="{4DDC7A3B-7BD0-430B-B3CF-1FDBEE8682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075236" y="1216025"/>
            <a:ext cx="462438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</p:spTree>
    <p:extLst>
      <p:ext uri="{BB962C8B-B14F-4D97-AF65-F5344CB8AC3E}">
        <p14:creationId xmlns:p14="http://schemas.microsoft.com/office/powerpoint/2010/main" val="4088697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74148" y="7124544"/>
            <a:ext cx="609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>
            <a:lvl1pPr algn="r" defTabSz="1016000">
              <a:defRPr sz="1200" i="1">
                <a:latin typeface="Candara" panose="020E0502030303020204" pitchFamily="34" charset="0"/>
                <a:ea typeface="굴림" charset="-127"/>
              </a:defRPr>
            </a:lvl1pPr>
          </a:lstStyle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>
          <a:xfrm>
            <a:off x="394717" y="7120780"/>
            <a:ext cx="1872208" cy="301625"/>
          </a:xfrm>
        </p:spPr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2021</a:t>
            </a:r>
            <a:endParaRPr lang="en-US" altLang="ko-KR" dirty="0"/>
          </a:p>
        </p:txBody>
      </p:sp>
      <p:cxnSp>
        <p:nvCxnSpPr>
          <p:cNvPr id="7" name="직선 연결선 6"/>
          <p:cNvCxnSpPr/>
          <p:nvPr userDrawn="1"/>
        </p:nvCxnSpPr>
        <p:spPr bwMode="auto">
          <a:xfrm>
            <a:off x="466725" y="1072108"/>
            <a:ext cx="84672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6DC8433-CA4C-40E4-8E68-B466A2EB379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3334" y="1216025"/>
            <a:ext cx="443587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10" name="내용 개체 틀 7">
            <a:extLst>
              <a:ext uri="{FF2B5EF4-FFF2-40B4-BE49-F238E27FC236}">
                <a16:creationId xmlns:a16="http://schemas.microsoft.com/office/drawing/2014/main" id="{4DDC7A3B-7BD0-430B-B3CF-1FDBEE8682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075236" y="1216025"/>
            <a:ext cx="462438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</p:spTree>
    <p:extLst>
      <p:ext uri="{BB962C8B-B14F-4D97-AF65-F5344CB8AC3E}">
        <p14:creationId xmlns:p14="http://schemas.microsoft.com/office/powerpoint/2010/main" val="35148181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74148" y="7124544"/>
            <a:ext cx="609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>
            <a:lvl1pPr algn="r" defTabSz="1016000">
              <a:defRPr sz="1200" i="1">
                <a:latin typeface="Candara" panose="020E0502030303020204" pitchFamily="34" charset="0"/>
                <a:ea typeface="굴림" charset="-127"/>
              </a:defRPr>
            </a:lvl1pPr>
          </a:lstStyle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>
          <a:xfrm>
            <a:off x="394717" y="7120780"/>
            <a:ext cx="1872208" cy="301625"/>
          </a:xfrm>
        </p:spPr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2021</a:t>
            </a:r>
            <a:endParaRPr lang="en-US" altLang="ko-KR" dirty="0"/>
          </a:p>
        </p:txBody>
      </p:sp>
      <p:cxnSp>
        <p:nvCxnSpPr>
          <p:cNvPr id="7" name="직선 연결선 6"/>
          <p:cNvCxnSpPr/>
          <p:nvPr userDrawn="1"/>
        </p:nvCxnSpPr>
        <p:spPr bwMode="auto">
          <a:xfrm>
            <a:off x="466725" y="1072108"/>
            <a:ext cx="84672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6DC8433-CA4C-40E4-8E68-B466A2EB379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3334" y="1216025"/>
            <a:ext cx="443587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10" name="내용 개체 틀 7">
            <a:extLst>
              <a:ext uri="{FF2B5EF4-FFF2-40B4-BE49-F238E27FC236}">
                <a16:creationId xmlns:a16="http://schemas.microsoft.com/office/drawing/2014/main" id="{4DDC7A3B-7BD0-430B-B3CF-1FDBEE8682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075236" y="1216025"/>
            <a:ext cx="462438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</p:spTree>
    <p:extLst>
      <p:ext uri="{BB962C8B-B14F-4D97-AF65-F5344CB8AC3E}">
        <p14:creationId xmlns:p14="http://schemas.microsoft.com/office/powerpoint/2010/main" val="6611561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74148" y="7124544"/>
            <a:ext cx="609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>
            <a:lvl1pPr algn="r" defTabSz="1016000">
              <a:defRPr sz="1200" i="1">
                <a:latin typeface="Candara" panose="020E0502030303020204" pitchFamily="34" charset="0"/>
                <a:ea typeface="굴림" charset="-127"/>
              </a:defRPr>
            </a:lvl1pPr>
          </a:lstStyle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>
          <a:xfrm>
            <a:off x="394717" y="7120780"/>
            <a:ext cx="1872208" cy="301625"/>
          </a:xfrm>
        </p:spPr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2021</a:t>
            </a:r>
            <a:endParaRPr lang="en-US" altLang="ko-KR" dirty="0"/>
          </a:p>
        </p:txBody>
      </p:sp>
      <p:cxnSp>
        <p:nvCxnSpPr>
          <p:cNvPr id="7" name="직선 연결선 6"/>
          <p:cNvCxnSpPr/>
          <p:nvPr userDrawn="1"/>
        </p:nvCxnSpPr>
        <p:spPr bwMode="auto">
          <a:xfrm>
            <a:off x="466725" y="1072108"/>
            <a:ext cx="84672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6DC8433-CA4C-40E4-8E68-B466A2EB379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3334" y="1216025"/>
            <a:ext cx="443587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10" name="내용 개체 틀 7">
            <a:extLst>
              <a:ext uri="{FF2B5EF4-FFF2-40B4-BE49-F238E27FC236}">
                <a16:creationId xmlns:a16="http://schemas.microsoft.com/office/drawing/2014/main" id="{4DDC7A3B-7BD0-430B-B3CF-1FDBEE8682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075236" y="1216025"/>
            <a:ext cx="462438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</p:spTree>
    <p:extLst>
      <p:ext uri="{BB962C8B-B14F-4D97-AF65-F5344CB8AC3E}">
        <p14:creationId xmlns:p14="http://schemas.microsoft.com/office/powerpoint/2010/main" val="31575604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74148" y="7124544"/>
            <a:ext cx="609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>
            <a:lvl1pPr algn="r" defTabSz="1016000">
              <a:defRPr sz="1200" i="1">
                <a:latin typeface="Candara" panose="020E0502030303020204" pitchFamily="34" charset="0"/>
                <a:ea typeface="굴림" charset="-127"/>
              </a:defRPr>
            </a:lvl1pPr>
          </a:lstStyle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>
          <a:xfrm>
            <a:off x="394717" y="7120780"/>
            <a:ext cx="1872208" cy="301625"/>
          </a:xfrm>
        </p:spPr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2021</a:t>
            </a:r>
            <a:endParaRPr lang="en-US" altLang="ko-KR" dirty="0"/>
          </a:p>
        </p:txBody>
      </p:sp>
      <p:cxnSp>
        <p:nvCxnSpPr>
          <p:cNvPr id="7" name="직선 연결선 6"/>
          <p:cNvCxnSpPr/>
          <p:nvPr userDrawn="1"/>
        </p:nvCxnSpPr>
        <p:spPr bwMode="auto">
          <a:xfrm>
            <a:off x="466725" y="1072108"/>
            <a:ext cx="84672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6DC8433-CA4C-40E4-8E68-B466A2EB379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3334" y="1216025"/>
            <a:ext cx="443587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10" name="내용 개체 틀 7">
            <a:extLst>
              <a:ext uri="{FF2B5EF4-FFF2-40B4-BE49-F238E27FC236}">
                <a16:creationId xmlns:a16="http://schemas.microsoft.com/office/drawing/2014/main" id="{4DDC7A3B-7BD0-430B-B3CF-1FDBEE8682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075236" y="1216025"/>
            <a:ext cx="462438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</p:spTree>
    <p:extLst>
      <p:ext uri="{BB962C8B-B14F-4D97-AF65-F5344CB8AC3E}">
        <p14:creationId xmlns:p14="http://schemas.microsoft.com/office/powerpoint/2010/main" val="9276702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74148" y="7124544"/>
            <a:ext cx="609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>
            <a:lvl1pPr algn="r" defTabSz="1016000">
              <a:defRPr sz="1200" i="1">
                <a:latin typeface="Candara" panose="020E0502030303020204" pitchFamily="34" charset="0"/>
                <a:ea typeface="굴림" charset="-127"/>
              </a:defRPr>
            </a:lvl1pPr>
          </a:lstStyle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>
          <a:xfrm>
            <a:off x="394717" y="7120780"/>
            <a:ext cx="1872208" cy="301625"/>
          </a:xfrm>
        </p:spPr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2021</a:t>
            </a:r>
            <a:endParaRPr lang="en-US" altLang="ko-KR" dirty="0"/>
          </a:p>
        </p:txBody>
      </p:sp>
      <p:cxnSp>
        <p:nvCxnSpPr>
          <p:cNvPr id="7" name="직선 연결선 6"/>
          <p:cNvCxnSpPr/>
          <p:nvPr userDrawn="1"/>
        </p:nvCxnSpPr>
        <p:spPr bwMode="auto">
          <a:xfrm>
            <a:off x="466725" y="1072108"/>
            <a:ext cx="84672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6DC8433-CA4C-40E4-8E68-B466A2EB379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3334" y="1216025"/>
            <a:ext cx="443587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10" name="내용 개체 틀 7">
            <a:extLst>
              <a:ext uri="{FF2B5EF4-FFF2-40B4-BE49-F238E27FC236}">
                <a16:creationId xmlns:a16="http://schemas.microsoft.com/office/drawing/2014/main" id="{4DDC7A3B-7BD0-430B-B3CF-1FDBEE8682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075236" y="1216025"/>
            <a:ext cx="4624389" cy="5813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</p:spTree>
    <p:extLst>
      <p:ext uri="{BB962C8B-B14F-4D97-AF65-F5344CB8AC3E}">
        <p14:creationId xmlns:p14="http://schemas.microsoft.com/office/powerpoint/2010/main" val="2638613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479393" y="1216652"/>
            <a:ext cx="4511707" cy="589566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5075237" y="1216651"/>
            <a:ext cx="4608511" cy="589566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ED9B6FF5-F11E-456F-BE24-BF44C8219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286F768C-1739-4D0E-A947-FDAD01920C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804753-27F5-48BC-B67C-3941985661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FCDA523-8A7F-8EC3-AF74-78A43CB9F040}"/>
              </a:ext>
            </a:extLst>
          </p:cNvPr>
          <p:cNvCxnSpPr/>
          <p:nvPr userDrawn="1"/>
        </p:nvCxnSpPr>
        <p:spPr bwMode="auto">
          <a:xfrm>
            <a:off x="466725" y="1080986"/>
            <a:ext cx="84672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727230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479393" y="1216652"/>
            <a:ext cx="4511707" cy="589566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ED9B6FF5-F11E-456F-BE24-BF44C8219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386250B3-88D6-4B8C-9811-F6ACB9102F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A07160-C0F9-4CFF-813F-375DBF1B8D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CAF3F40-7094-C81C-16C0-B0298C35909C}"/>
              </a:ext>
            </a:extLst>
          </p:cNvPr>
          <p:cNvCxnSpPr/>
          <p:nvPr userDrawn="1"/>
        </p:nvCxnSpPr>
        <p:spPr bwMode="auto">
          <a:xfrm>
            <a:off x="466725" y="1080986"/>
            <a:ext cx="84672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188430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cxnSp>
        <p:nvCxnSpPr>
          <p:cNvPr id="5" name="직선 연결선 4"/>
          <p:cNvCxnSpPr/>
          <p:nvPr userDrawn="1"/>
        </p:nvCxnSpPr>
        <p:spPr bwMode="auto">
          <a:xfrm>
            <a:off x="466725" y="1072108"/>
            <a:ext cx="846728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0193BBE7-85AA-4993-8835-2609C9D4D78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C72FCD-6DFC-4410-819A-7AD9BCF528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72798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6" name="내용 개체 틀 5"/>
          <p:cNvSpPr>
            <a:spLocks noGrp="1"/>
          </p:cNvSpPr>
          <p:nvPr>
            <p:ph sz="quarter" idx="12" hasCustomPrompt="1"/>
          </p:nvPr>
        </p:nvSpPr>
        <p:spPr>
          <a:xfrm>
            <a:off x="479391" y="848783"/>
            <a:ext cx="9220234" cy="6191250"/>
          </a:xfrm>
        </p:spPr>
        <p:txBody>
          <a:bodyPr/>
          <a:lstStyle>
            <a:lvl8pPr>
              <a:defRPr/>
            </a:lvl8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</p:spTree>
    <p:extLst>
      <p:ext uri="{BB962C8B-B14F-4D97-AF65-F5344CB8AC3E}">
        <p14:creationId xmlns:p14="http://schemas.microsoft.com/office/powerpoint/2010/main" val="175518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479393" y="843379"/>
            <a:ext cx="4511707" cy="627740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5075237" y="843378"/>
            <a:ext cx="4608511" cy="627740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41DDF22C-47B7-46B2-B328-ACEF518280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18B627-FF01-4AA9-8271-AC26EF2D54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15199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479393" y="853077"/>
            <a:ext cx="4511707" cy="6250769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2pPr>
            <a:lvl3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3pPr>
            <a:lvl4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4pPr>
            <a:lvl5pPr>
              <a:defRPr sz="1400">
                <a:solidFill>
                  <a:schemeClr val="tx1"/>
                </a:solidFill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EB0C2E98-6D55-4ED4-AB1D-92082FA79F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0DD31D-1647-4E45-ACDD-5C88263ED7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600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89E4A2C2-2E1F-4552-AE0F-BF4CDFA77B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2E0EFBF-B495-4298-8007-EA3AB68AC6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43812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gradFill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668983" y="3525804"/>
            <a:ext cx="5204122" cy="838200"/>
          </a:xfrm>
        </p:spPr>
        <p:txBody>
          <a:bodyPr/>
          <a:lstStyle>
            <a:lvl1pPr algn="r">
              <a:defRPr sz="2400">
                <a:solidFill>
                  <a:schemeClr val="tx1"/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1pPr>
          </a:lstStyle>
          <a:p>
            <a:pPr lvl="0"/>
            <a:r>
              <a:rPr lang="ko-KR" altLang="en-US" noProof="0"/>
              <a:t>마스터 제목 스타일 편집</a:t>
            </a:r>
            <a:endParaRPr lang="en-US" altLang="ko-KR" noProof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668983" y="4390991"/>
            <a:ext cx="5204122" cy="828675"/>
          </a:xfrm>
        </p:spPr>
        <p:txBody>
          <a:bodyPr/>
          <a:lstStyle>
            <a:lvl1pPr marL="0" indent="0" algn="r">
              <a:buFontTx/>
              <a:buNone/>
              <a:defRPr sz="2000" i="1">
                <a:solidFill>
                  <a:schemeClr val="accent3">
                    <a:lumMod val="75000"/>
                  </a:schemeClr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1pPr>
          </a:lstStyle>
          <a:p>
            <a:pPr lvl="0"/>
            <a:r>
              <a:rPr lang="ko-KR" altLang="en-US" noProof="0"/>
              <a:t>마스터 부제목 스타일 편집</a:t>
            </a:r>
            <a:endParaRPr lang="en-US" altLang="ko-KR" noProof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DD8CFE50-E6F2-F0AE-D139-ED4EC337AF32}"/>
              </a:ext>
            </a:extLst>
          </p:cNvPr>
          <p:cNvSpPr/>
          <p:nvPr userDrawn="1"/>
        </p:nvSpPr>
        <p:spPr bwMode="auto">
          <a:xfrm>
            <a:off x="1371775" y="2396944"/>
            <a:ext cx="1224136" cy="288032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7" name="그림 6" descr="테이블, 앉아있는, 배경, 대형이(가) 표시된 사진&#10;&#10;자동 생성된 설명">
            <a:extLst>
              <a:ext uri="{FF2B5EF4-FFF2-40B4-BE49-F238E27FC236}">
                <a16:creationId xmlns:a16="http://schemas.microsoft.com/office/drawing/2014/main" id="{A0C47A8C-1E40-750E-AAB8-811439358E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190" y="1065638"/>
            <a:ext cx="1331306" cy="1331306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9393" y="603963"/>
            <a:ext cx="8484278" cy="483718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26" tIns="50763" rIns="101526" bIns="5076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  <a:endParaRPr lang="en-US" altLang="ko-KR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9393" y="1216124"/>
            <a:ext cx="9204355" cy="590465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  <a:p>
            <a:pPr lvl="5"/>
            <a:r>
              <a:rPr lang="ko-KR" altLang="en-US" dirty="0"/>
              <a:t>여섯째 수준</a:t>
            </a:r>
            <a:endParaRPr lang="en-US" altLang="ko-KR" dirty="0"/>
          </a:p>
          <a:p>
            <a:pPr lvl="6"/>
            <a:r>
              <a:rPr lang="ko-KR" altLang="en-US" dirty="0"/>
              <a:t>일곱째 수준</a:t>
            </a:r>
            <a:endParaRPr lang="en-US" altLang="ko-KR" dirty="0"/>
          </a:p>
          <a:p>
            <a:pPr lvl="7"/>
            <a:r>
              <a:rPr lang="ko-KR" altLang="en-US" dirty="0"/>
              <a:t>여덟째 수준</a:t>
            </a:r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79391" y="7150496"/>
            <a:ext cx="1787533" cy="30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>
            <a:lvl1pPr marL="0" indent="0" algn="l" defTabSz="1016000">
              <a:defRPr sz="1200" b="0" i="1">
                <a:latin typeface="Candara" panose="020E0502030303020204" pitchFamily="34" charset="0"/>
                <a:ea typeface="굴림" charset="-127"/>
              </a:defRPr>
            </a:lvl1pPr>
          </a:lstStyle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89635" y="7150496"/>
            <a:ext cx="609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>
            <a:lvl1pPr algn="r" defTabSz="1016000">
              <a:defRPr sz="1200" b="0" i="1">
                <a:latin typeface="Candara" panose="020E0502030303020204" pitchFamily="34" charset="0"/>
                <a:ea typeface="굴림" charset="-127"/>
              </a:defRPr>
            </a:lvl1pPr>
          </a:lstStyle>
          <a:p>
            <a:fld id="{AA4216F1-165B-4DFF-BD92-3D8E849D7D48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9" name="타원 8"/>
          <p:cNvSpPr/>
          <p:nvPr userDrawn="1"/>
        </p:nvSpPr>
        <p:spPr bwMode="auto">
          <a:xfrm>
            <a:off x="9074148" y="971570"/>
            <a:ext cx="792088" cy="232222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3" name="그림 2" descr="실내, 테이블, 앉아있는, 배경이(가) 표시된 사진&#10;&#10;자동 생성된 설명">
            <a:extLst>
              <a:ext uri="{FF2B5EF4-FFF2-40B4-BE49-F238E27FC236}">
                <a16:creationId xmlns:a16="http://schemas.microsoft.com/office/drawing/2014/main" id="{9194C2D0-3556-4872-A466-D3FA04585D92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9635" y="292916"/>
            <a:ext cx="711662" cy="70601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1259D7C-BD97-446D-8FB0-EC886D597F03}"/>
              </a:ext>
            </a:extLst>
          </p:cNvPr>
          <p:cNvSpPr/>
          <p:nvPr userDrawn="1"/>
        </p:nvSpPr>
        <p:spPr bwMode="auto">
          <a:xfrm>
            <a:off x="414454" y="299694"/>
            <a:ext cx="5193437" cy="34622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400" b="0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</a:rPr>
              <a:t>수업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2" r:id="rId2"/>
    <p:sldLayoutId id="2147483659" r:id="rId3"/>
    <p:sldLayoutId id="2147483654" r:id="rId4"/>
    <p:sldLayoutId id="2147483658" r:id="rId5"/>
    <p:sldLayoutId id="2147483660" r:id="rId6"/>
    <p:sldLayoutId id="2147483661" r:id="rId7"/>
    <p:sldLayoutId id="2147483655" r:id="rId8"/>
    <p:sldLayoutId id="2147483649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</p:sldLayoutIdLst>
  <p:hf hdr="0" dt="0"/>
  <p:txStyles>
    <p:titleStyle>
      <a:lvl1pPr algn="l" defTabSz="1016000" rtl="0" eaLnBrk="1" fontAlgn="base" latinLnBrk="1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effectLst/>
          <a:latin typeface="Candara" panose="020E0502030303020204" pitchFamily="34" charset="0"/>
          <a:ea typeface="맑은 고딕" panose="020B0503020000020004" pitchFamily="50" charset="-127"/>
          <a:cs typeface="Tahoma" panose="020B0604030504040204" pitchFamily="34" charset="0"/>
        </a:defRPr>
      </a:lvl1pPr>
      <a:lvl2pPr algn="l" defTabSz="1016000" rtl="0" eaLnBrk="1" fontAlgn="base" latinLnBrk="1" hangingPunct="1">
        <a:spcBef>
          <a:spcPct val="0"/>
        </a:spcBef>
        <a:spcAft>
          <a:spcPct val="0"/>
        </a:spcAft>
        <a:defRPr sz="4100">
          <a:solidFill>
            <a:schemeClr val="tx2"/>
          </a:solidFill>
          <a:latin typeface="Arial" charset="0"/>
        </a:defRPr>
      </a:lvl2pPr>
      <a:lvl3pPr algn="l" defTabSz="1016000" rtl="0" eaLnBrk="1" fontAlgn="base" latinLnBrk="1" hangingPunct="1">
        <a:spcBef>
          <a:spcPct val="0"/>
        </a:spcBef>
        <a:spcAft>
          <a:spcPct val="0"/>
        </a:spcAft>
        <a:defRPr sz="4100">
          <a:solidFill>
            <a:schemeClr val="tx2"/>
          </a:solidFill>
          <a:latin typeface="Arial" charset="0"/>
        </a:defRPr>
      </a:lvl3pPr>
      <a:lvl4pPr algn="l" defTabSz="1016000" rtl="0" eaLnBrk="1" fontAlgn="base" latinLnBrk="1" hangingPunct="1">
        <a:spcBef>
          <a:spcPct val="0"/>
        </a:spcBef>
        <a:spcAft>
          <a:spcPct val="0"/>
        </a:spcAft>
        <a:defRPr sz="4100">
          <a:solidFill>
            <a:schemeClr val="tx2"/>
          </a:solidFill>
          <a:latin typeface="Arial" charset="0"/>
        </a:defRPr>
      </a:lvl4pPr>
      <a:lvl5pPr algn="l" defTabSz="1016000" rtl="0" eaLnBrk="1" fontAlgn="base" latinLnBrk="1" hangingPunct="1">
        <a:spcBef>
          <a:spcPct val="0"/>
        </a:spcBef>
        <a:spcAft>
          <a:spcPct val="0"/>
        </a:spcAft>
        <a:defRPr sz="4100">
          <a:solidFill>
            <a:schemeClr val="tx2"/>
          </a:solidFill>
          <a:latin typeface="Arial" charset="0"/>
        </a:defRPr>
      </a:lvl5pPr>
      <a:lvl6pPr marL="457200" algn="l" defTabSz="1016000" rtl="0" eaLnBrk="1" fontAlgn="base" latinLnBrk="1" hangingPunct="1">
        <a:spcBef>
          <a:spcPct val="0"/>
        </a:spcBef>
        <a:spcAft>
          <a:spcPct val="0"/>
        </a:spcAft>
        <a:defRPr sz="4100">
          <a:solidFill>
            <a:schemeClr val="tx2"/>
          </a:solidFill>
          <a:latin typeface="Arial" charset="0"/>
        </a:defRPr>
      </a:lvl6pPr>
      <a:lvl7pPr marL="914400" algn="l" defTabSz="1016000" rtl="0" eaLnBrk="1" fontAlgn="base" latinLnBrk="1" hangingPunct="1">
        <a:spcBef>
          <a:spcPct val="0"/>
        </a:spcBef>
        <a:spcAft>
          <a:spcPct val="0"/>
        </a:spcAft>
        <a:defRPr sz="4100">
          <a:solidFill>
            <a:schemeClr val="tx2"/>
          </a:solidFill>
          <a:latin typeface="Arial" charset="0"/>
        </a:defRPr>
      </a:lvl7pPr>
      <a:lvl8pPr marL="1371600" algn="l" defTabSz="1016000" rtl="0" eaLnBrk="1" fontAlgn="base" latinLnBrk="1" hangingPunct="1">
        <a:spcBef>
          <a:spcPct val="0"/>
        </a:spcBef>
        <a:spcAft>
          <a:spcPct val="0"/>
        </a:spcAft>
        <a:defRPr sz="4100">
          <a:solidFill>
            <a:schemeClr val="tx2"/>
          </a:solidFill>
          <a:latin typeface="Arial" charset="0"/>
        </a:defRPr>
      </a:lvl8pPr>
      <a:lvl9pPr marL="1828800" algn="l" defTabSz="1016000" rtl="0" eaLnBrk="1" fontAlgn="base" latinLnBrk="1" hangingPunct="1">
        <a:spcBef>
          <a:spcPct val="0"/>
        </a:spcBef>
        <a:spcAft>
          <a:spcPct val="0"/>
        </a:spcAft>
        <a:defRPr sz="4100">
          <a:solidFill>
            <a:schemeClr val="tx2"/>
          </a:solidFill>
          <a:latin typeface="Arial" charset="0"/>
        </a:defRPr>
      </a:lvl9pPr>
    </p:titleStyle>
    <p:bodyStyle>
      <a:lvl1pPr marL="266700" indent="-266700" algn="l" defTabSz="1016000" rtl="0" eaLnBrk="1" fontAlgn="base" latinLnBrk="1" hangingPunct="1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1600" b="1">
          <a:solidFill>
            <a:schemeClr val="tx1"/>
          </a:solidFill>
          <a:latin typeface="Candara" panose="020E0502030303020204" pitchFamily="34" charset="0"/>
          <a:ea typeface="맑은 고딕" panose="020B0503020000020004" pitchFamily="50" charset="-127"/>
          <a:cs typeface="Tahoma" panose="020B0604030504040204" pitchFamily="34" charset="0"/>
        </a:defRPr>
      </a:lvl1pPr>
      <a:lvl2pPr marL="447675" indent="-180975" algn="l" defTabSz="1016000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­"/>
        <a:defRPr sz="1400">
          <a:solidFill>
            <a:schemeClr val="tx1"/>
          </a:solidFill>
          <a:latin typeface="Candara" panose="020E0502030303020204" pitchFamily="34" charset="0"/>
          <a:ea typeface="맑은 고딕" panose="020B0503020000020004" pitchFamily="50" charset="-127"/>
          <a:cs typeface="Tahoma" panose="020B0604030504040204" pitchFamily="34" charset="0"/>
        </a:defRPr>
      </a:lvl2pPr>
      <a:lvl3pPr marL="623888" indent="-176213" algn="l" defTabSz="1016000" rtl="0" eaLnBrk="1" fontAlgn="base" latinLnBrk="1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Candara" panose="020E0502030303020204" pitchFamily="34" charset="0"/>
          <a:ea typeface="맑은 고딕" panose="020B0503020000020004" pitchFamily="50" charset="-127"/>
          <a:cs typeface="Tahoma" panose="020B0604030504040204" pitchFamily="34" charset="0"/>
        </a:defRPr>
      </a:lvl3pPr>
      <a:lvl4pPr marL="803275" indent="-179388" algn="l" defTabSz="1016000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­"/>
        <a:defRPr sz="1400">
          <a:solidFill>
            <a:schemeClr val="tx1"/>
          </a:solidFill>
          <a:latin typeface="Candara" panose="020E0502030303020204" pitchFamily="34" charset="0"/>
          <a:ea typeface="맑은 고딕" panose="020B0503020000020004" pitchFamily="50" charset="-127"/>
          <a:cs typeface="Tahoma" panose="020B0604030504040204" pitchFamily="34" charset="0"/>
        </a:defRPr>
      </a:lvl4pPr>
      <a:lvl5pPr marL="982663" indent="-179388" algn="l" defTabSz="1016000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00">
          <a:solidFill>
            <a:schemeClr val="tx1"/>
          </a:solidFill>
          <a:latin typeface="Candara" panose="020E0502030303020204" pitchFamily="34" charset="0"/>
          <a:ea typeface="맑은 고딕" panose="020B0503020000020004" pitchFamily="50" charset="-127"/>
          <a:cs typeface="Tahoma" panose="020B0604030504040204" pitchFamily="34" charset="0"/>
        </a:defRPr>
      </a:lvl5pPr>
      <a:lvl6pPr marL="1162050" indent="-179388" algn="l" defTabSz="1016000" rtl="0" eaLnBrk="1" fontAlgn="base" latinLnBrk="1" hangingPunct="1">
        <a:spcBef>
          <a:spcPct val="20000"/>
        </a:spcBef>
        <a:spcAft>
          <a:spcPct val="0"/>
        </a:spcAft>
        <a:buFont typeface="Tahoma" panose="020B0604030504040204" pitchFamily="34" charset="0"/>
        <a:buChar char="­"/>
        <a:defRPr sz="1400">
          <a:solidFill>
            <a:schemeClr val="tx1"/>
          </a:solidFill>
          <a:latin typeface="+mn-lt"/>
        </a:defRPr>
      </a:lvl6pPr>
      <a:lvl7pPr marL="1341438" indent="-179388" algn="l" defTabSz="1016000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00">
          <a:solidFill>
            <a:schemeClr val="tx1"/>
          </a:solidFill>
          <a:latin typeface="+mn-lt"/>
        </a:defRPr>
      </a:lvl7pPr>
      <a:lvl8pPr marL="1522413" indent="-174625" algn="l" defTabSz="1016000" rtl="0" eaLnBrk="1" fontAlgn="base" latinLnBrk="1" hangingPunct="1">
        <a:spcBef>
          <a:spcPct val="20000"/>
        </a:spcBef>
        <a:spcAft>
          <a:spcPct val="0"/>
        </a:spcAft>
        <a:buFont typeface="Candara" panose="020E0502030303020204" pitchFamily="34" charset="0"/>
        <a:buChar char="-"/>
        <a:tabLst/>
        <a:defRPr sz="1400">
          <a:solidFill>
            <a:schemeClr val="tx1"/>
          </a:solidFill>
          <a:latin typeface="+mn-lt"/>
        </a:defRPr>
      </a:lvl8pPr>
      <a:lvl9pPr marL="4113213" indent="-254000" algn="l" defTabSz="1016000" rtl="0" eaLnBrk="1" fontAlgn="base" latinLnBrk="1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99" userDrawn="1">
          <p15:clr>
            <a:srgbClr val="F26B43"/>
          </p15:clr>
        </p15:guide>
        <p15:guide id="2" pos="319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6" Type="http://schemas.openxmlformats.org/officeDocument/2006/relationships/customXml" Target="../ink/ink2.xml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image" Target="../media/image27.png"/><Relationship Id="rId9" Type="http://schemas.openxmlformats.org/officeDocument/2006/relationships/customXml" Target="../ink/ink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choisw@mju.ac.kr" TargetMode="Externa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acle.com/java/technologies/javase-downloads.html" TargetMode="External"/><Relationship Id="rId2" Type="http://schemas.openxmlformats.org/officeDocument/2006/relationships/hyperlink" Target="https://www.eclipse.org/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parxsystems.com/products/ea/editions/corporate.html" TargetMode="Externa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절차적 사고와 프로그래밍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명지대학교 융합소프트웨어학부 교수</a:t>
            </a:r>
            <a:endParaRPr lang="en-US" altLang="ko-KR" dirty="0"/>
          </a:p>
          <a:p>
            <a:r>
              <a:rPr lang="en-US" dirty="0"/>
              <a:t>OMG-Korea Chair</a:t>
            </a:r>
          </a:p>
          <a:p>
            <a:r>
              <a:rPr lang="ko-KR" altLang="en-US" dirty="0"/>
              <a:t>최성운</a:t>
            </a:r>
            <a:r>
              <a:rPr lang="en-US" altLang="ko-KR" dirty="0"/>
              <a:t>, Ph.D.</a:t>
            </a:r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FCB28EA2-490E-40CA-AA3B-D281A059F9B9}"/>
                  </a:ext>
                </a:extLst>
              </p14:cNvPr>
              <p14:cNvContentPartPr/>
              <p14:nvPr/>
            </p14:nvContentPartPr>
            <p14:xfrm>
              <a:off x="3126394" y="4515487"/>
              <a:ext cx="14760" cy="1260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FCB28EA2-490E-40CA-AA3B-D281A059F9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17608" y="4506487"/>
                <a:ext cx="31980" cy="3024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그림 5" descr="음식이(가) 표시된 사진&#10;&#10;자동 생성된 설명">
            <a:extLst>
              <a:ext uri="{FF2B5EF4-FFF2-40B4-BE49-F238E27FC236}">
                <a16:creationId xmlns:a16="http://schemas.microsoft.com/office/drawing/2014/main" id="{0B140732-5B90-43DB-B5C8-FDAF771A52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5988" y="5696894"/>
            <a:ext cx="1349640" cy="37188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/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A861BDD7-FA6C-4FA6-8793-19798136B42B}"/>
                  </a:ext>
                </a:extLst>
              </p14:cNvPr>
              <p14:cNvContentPartPr/>
              <p14:nvPr/>
            </p14:nvContentPartPr>
            <p14:xfrm>
              <a:off x="2963585" y="3821186"/>
              <a:ext cx="11160" cy="828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A861BDD7-FA6C-4FA6-8793-19798136B42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54945" y="3812546"/>
                <a:ext cx="2880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잉크 10">
                <a:extLst>
                  <a:ext uri="{FF2B5EF4-FFF2-40B4-BE49-F238E27FC236}">
                    <a16:creationId xmlns:a16="http://schemas.microsoft.com/office/drawing/2014/main" id="{DB1EFB5D-0CBD-418F-A181-2FA0A239976D}"/>
                  </a:ext>
                </a:extLst>
              </p14:cNvPr>
              <p14:cNvContentPartPr/>
              <p14:nvPr/>
            </p14:nvContentPartPr>
            <p14:xfrm>
              <a:off x="5337425" y="1774226"/>
              <a:ext cx="11160" cy="46800"/>
            </p14:xfrm>
          </p:contentPart>
        </mc:Choice>
        <mc:Fallback xmlns="">
          <p:pic>
            <p:nvPicPr>
              <p:cNvPr id="11" name="잉크 10">
                <a:extLst>
                  <a:ext uri="{FF2B5EF4-FFF2-40B4-BE49-F238E27FC236}">
                    <a16:creationId xmlns:a16="http://schemas.microsoft.com/office/drawing/2014/main" id="{DB1EFB5D-0CBD-418F-A181-2FA0A239976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328425" y="1765226"/>
                <a:ext cx="28800" cy="6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529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42"/>
    </mc:Choice>
    <mc:Fallback xmlns="">
      <p:transition spd="slow" advTm="2554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10</a:t>
            </a:fld>
            <a:endParaRPr lang="en-US" altLang="ko-KR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ko-KR"/>
              <a:t>Sungwoon Choi 2021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2"/>
          </p:nvPr>
        </p:nvSpPr>
        <p:spPr>
          <a:xfrm>
            <a:off x="423863" y="1216025"/>
            <a:ext cx="4435475" cy="5813425"/>
          </a:xfrm>
        </p:spPr>
        <p:txBody>
          <a:bodyPr/>
          <a:lstStyle/>
          <a:p>
            <a:r>
              <a:rPr lang="ko-KR" altLang="en-US" dirty="0"/>
              <a:t>수업 관련</a:t>
            </a:r>
            <a:endParaRPr lang="en-US" altLang="ko-KR" dirty="0"/>
          </a:p>
          <a:p>
            <a:pPr lvl="1"/>
            <a:r>
              <a:rPr lang="ko-KR" altLang="en-US" dirty="0"/>
              <a:t>매 수업 시간 부여되는 프로그램 및</a:t>
            </a:r>
            <a:r>
              <a:rPr lang="en-US" altLang="ko-KR" dirty="0"/>
              <a:t> </a:t>
            </a:r>
            <a:r>
              <a:rPr lang="ko-KR" altLang="en-US" dirty="0"/>
              <a:t>보고서 </a:t>
            </a:r>
            <a:endParaRPr lang="en-US" altLang="ko-KR" dirty="0"/>
          </a:p>
          <a:p>
            <a:pPr lvl="2"/>
            <a:r>
              <a:rPr lang="en-US" altLang="ko-KR" dirty="0"/>
              <a:t>40%</a:t>
            </a:r>
          </a:p>
          <a:p>
            <a:pPr lvl="1"/>
            <a:r>
              <a:rPr lang="ko-KR" altLang="en-US" dirty="0"/>
              <a:t>중간고사 </a:t>
            </a:r>
            <a:r>
              <a:rPr lang="en-US" altLang="ko-KR" dirty="0"/>
              <a:t>– </a:t>
            </a:r>
            <a:r>
              <a:rPr lang="ko-KR" altLang="en-US" dirty="0"/>
              <a:t>이론 필기 </a:t>
            </a:r>
            <a:r>
              <a:rPr lang="en-US" altLang="ko-KR" dirty="0"/>
              <a:t>– 4/27</a:t>
            </a:r>
          </a:p>
          <a:p>
            <a:pPr lvl="2"/>
            <a:r>
              <a:rPr lang="en-US" altLang="ko-KR" dirty="0"/>
              <a:t>20%</a:t>
            </a:r>
          </a:p>
          <a:p>
            <a:pPr lvl="1"/>
            <a:r>
              <a:rPr lang="ko-KR" altLang="en-US" dirty="0"/>
              <a:t>기말 프로젝트 </a:t>
            </a:r>
            <a:r>
              <a:rPr lang="en-US" altLang="ko-KR" dirty="0"/>
              <a:t>– </a:t>
            </a:r>
            <a:r>
              <a:rPr lang="ko-KR" altLang="en-US" dirty="0"/>
              <a:t>구동 되는 </a:t>
            </a:r>
            <a:r>
              <a:rPr lang="en-US" altLang="ko-KR" dirty="0"/>
              <a:t>SW </a:t>
            </a:r>
            <a:r>
              <a:rPr lang="ko-KR" altLang="en-US" dirty="0"/>
              <a:t>시스템 </a:t>
            </a:r>
            <a:endParaRPr lang="en-US" altLang="ko-KR" dirty="0"/>
          </a:p>
          <a:p>
            <a:pPr lvl="2"/>
            <a:r>
              <a:rPr lang="en-US" altLang="ko-KR" dirty="0"/>
              <a:t>30%</a:t>
            </a:r>
          </a:p>
          <a:p>
            <a:pPr lvl="1"/>
            <a:r>
              <a:rPr lang="ko-KR" altLang="en-US" dirty="0"/>
              <a:t>팀 평균 성적 </a:t>
            </a:r>
            <a:endParaRPr lang="en-US" altLang="ko-KR" dirty="0"/>
          </a:p>
          <a:p>
            <a:pPr lvl="2"/>
            <a:r>
              <a:rPr lang="en-US" altLang="ko-KR" dirty="0"/>
              <a:t>10%</a:t>
            </a:r>
          </a:p>
          <a:p>
            <a:pPr lvl="1"/>
            <a:r>
              <a:rPr lang="ko-KR" altLang="en-US" dirty="0"/>
              <a:t>부정 행위</a:t>
            </a:r>
            <a:endParaRPr lang="en-US" altLang="ko-KR" dirty="0"/>
          </a:p>
          <a:p>
            <a:pPr lvl="2"/>
            <a:r>
              <a:rPr lang="ko-KR" altLang="en-US" dirty="0"/>
              <a:t>학기 성적 몰수 및 유기 정학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13"/>
          </p:nvPr>
        </p:nvSpPr>
        <p:spPr>
          <a:xfrm>
            <a:off x="5075238" y="1216025"/>
            <a:ext cx="4624387" cy="5813425"/>
          </a:xfrm>
        </p:spPr>
        <p:txBody>
          <a:bodyPr/>
          <a:lstStyle/>
          <a:p>
            <a:r>
              <a:rPr lang="ko-KR" altLang="en-US" dirty="0"/>
              <a:t>기본 예절</a:t>
            </a:r>
            <a:endParaRPr lang="en-US" altLang="ko-KR" dirty="0"/>
          </a:p>
          <a:p>
            <a:pPr lvl="1"/>
            <a:r>
              <a:rPr lang="ko-KR" altLang="en-US" dirty="0"/>
              <a:t>다음과 같은 기본 예절 위반시 벌칙</a:t>
            </a:r>
            <a:endParaRPr lang="en-US" altLang="ko-KR" dirty="0"/>
          </a:p>
          <a:p>
            <a:pPr lvl="2"/>
            <a:r>
              <a:rPr lang="ko-KR" altLang="en-US" dirty="0"/>
              <a:t>지각</a:t>
            </a:r>
            <a:endParaRPr lang="en-US" altLang="ko-KR" dirty="0"/>
          </a:p>
          <a:p>
            <a:pPr lvl="2"/>
            <a:r>
              <a:rPr lang="en-US" altLang="ko-KR" dirty="0"/>
              <a:t>SNS/</a:t>
            </a:r>
            <a:r>
              <a:rPr lang="ko-KR" altLang="en-US" dirty="0"/>
              <a:t>휴대폰 울림 </a:t>
            </a:r>
            <a:endParaRPr lang="en-US" altLang="ko-KR" dirty="0"/>
          </a:p>
          <a:p>
            <a:pPr lvl="2"/>
            <a:r>
              <a:rPr lang="ko-KR" altLang="en-US" dirty="0"/>
              <a:t>실내 탈모</a:t>
            </a:r>
            <a:endParaRPr lang="en-US" altLang="ko-KR" dirty="0"/>
          </a:p>
          <a:p>
            <a:pPr lvl="2"/>
            <a:r>
              <a:rPr lang="ko-KR" altLang="en-US" dirty="0"/>
              <a:t>교수님에 대한 인사</a:t>
            </a:r>
            <a:r>
              <a:rPr lang="en-US" altLang="ko-KR" dirty="0"/>
              <a:t>,</a:t>
            </a:r>
            <a:r>
              <a:rPr lang="ko-KR" altLang="en-US" dirty="0"/>
              <a:t> 존댓말 </a:t>
            </a:r>
            <a:endParaRPr lang="en-US" altLang="ko-KR" dirty="0"/>
          </a:p>
          <a:p>
            <a:pPr lvl="2"/>
            <a:r>
              <a:rPr lang="ko-KR" altLang="en-US" dirty="0"/>
              <a:t>기타 기본 예절 </a:t>
            </a:r>
            <a:endParaRPr lang="en-US" altLang="ko-KR" dirty="0"/>
          </a:p>
          <a:p>
            <a:pPr lvl="1"/>
            <a:r>
              <a:rPr lang="ko-KR" altLang="en-US" dirty="0"/>
              <a:t>벌칙</a:t>
            </a:r>
            <a:endParaRPr lang="en-US" altLang="ko-KR" dirty="0"/>
          </a:p>
          <a:p>
            <a:pPr lvl="2"/>
            <a:r>
              <a:rPr lang="ko-KR" altLang="en-US" dirty="0"/>
              <a:t>과제 </a:t>
            </a:r>
            <a:r>
              <a:rPr lang="en-US" altLang="ko-KR" dirty="0"/>
              <a:t>1</a:t>
            </a:r>
            <a:r>
              <a:rPr lang="ko-KR" altLang="en-US" dirty="0"/>
              <a:t>회 </a:t>
            </a:r>
            <a:r>
              <a:rPr lang="en-US" altLang="ko-KR" dirty="0"/>
              <a:t>0</a:t>
            </a:r>
            <a:r>
              <a:rPr lang="ko-KR" altLang="en-US" dirty="0"/>
              <a:t>점 처리</a:t>
            </a:r>
            <a:endParaRPr lang="en-US" altLang="ko-KR" dirty="0"/>
          </a:p>
          <a:p>
            <a:pPr lvl="2"/>
            <a:r>
              <a:rPr lang="ko-KR" altLang="en-US" dirty="0"/>
              <a:t>손들고 서 있기 혹은 화장실 청소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8383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228E7A-DBD9-455C-94FD-D51DD217B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2023-03-06  “Hello”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093C505-3D3D-4E39-9E89-EF633DCE7E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auto">
          <a:xfrm>
            <a:off x="394717" y="7150496"/>
            <a:ext cx="1872208" cy="30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indent="0" algn="l" defTabSz="1016000" rtl="0" fontAlgn="base">
              <a:spcBef>
                <a:spcPct val="0"/>
              </a:spcBef>
              <a:spcAft>
                <a:spcPct val="0"/>
              </a:spcAft>
              <a:defRPr sz="1200" b="0" i="1" kern="1200">
                <a:solidFill>
                  <a:schemeClr val="tx1"/>
                </a:solidFill>
                <a:latin typeface="Candara" panose="020E0502030303020204" pitchFamily="34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2021</a:t>
            </a:r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20D8018-49CB-4049-ADED-6C6D92B82C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9089635" y="7150496"/>
            <a:ext cx="609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defTabSz="1016000" rtl="0" fontAlgn="base">
              <a:spcBef>
                <a:spcPct val="0"/>
              </a:spcBef>
              <a:spcAft>
                <a:spcPct val="0"/>
              </a:spcAft>
              <a:defRPr sz="1200" b="0" i="1" kern="1200">
                <a:solidFill>
                  <a:schemeClr val="tx1"/>
                </a:solidFill>
                <a:latin typeface="Candara" panose="020E0502030303020204" pitchFamily="34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fld id="{AA4216F1-165B-4DFF-BD92-3D8E849D7D48}" type="slidenum">
              <a:rPr lang="en-US" altLang="ko-KR" smtClean="0"/>
              <a:pPr/>
              <a:t>11</a:t>
            </a:fld>
            <a:endParaRPr lang="en-US" altLang="ko-KR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B1D56B8-52AB-4A84-86D6-CCAE64DA6D22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altLang="ko-KR" dirty="0"/>
              <a:t>Software Development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Integrated Development Environment (IDE)</a:t>
            </a:r>
          </a:p>
          <a:p>
            <a:pPr lvl="1"/>
            <a:r>
              <a:rPr lang="en-US" altLang="ko-KR" dirty="0"/>
              <a:t>Editor</a:t>
            </a:r>
          </a:p>
          <a:p>
            <a:pPr lvl="1"/>
            <a:r>
              <a:rPr lang="en-US" altLang="ko-KR" dirty="0"/>
              <a:t>Compiler</a:t>
            </a:r>
          </a:p>
          <a:p>
            <a:pPr lvl="1"/>
            <a:r>
              <a:rPr lang="en-US" altLang="ko-KR" dirty="0"/>
              <a:t>Debugger</a:t>
            </a:r>
          </a:p>
          <a:p>
            <a:r>
              <a:rPr lang="en-US" altLang="ko-KR" dirty="0"/>
              <a:t>Program</a:t>
            </a:r>
          </a:p>
          <a:p>
            <a:pPr lvl="1"/>
            <a:r>
              <a:rPr lang="en-US" altLang="ko-KR" dirty="0"/>
              <a:t>“Hello”</a:t>
            </a:r>
          </a:p>
          <a:p>
            <a:r>
              <a:rPr lang="ko-KR" altLang="en-US" dirty="0"/>
              <a:t>보고서</a:t>
            </a:r>
            <a:endParaRPr lang="en-US" altLang="ko-KR" dirty="0"/>
          </a:p>
          <a:p>
            <a:pPr lvl="1"/>
            <a:r>
              <a:rPr lang="ko-KR" altLang="en-US" dirty="0"/>
              <a:t>컴퓨터란 무엇인가</a:t>
            </a:r>
            <a:r>
              <a:rPr lang="en-US" altLang="ko-KR" dirty="0"/>
              <a:t>?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1E9E3F-27DF-447C-AC6F-90D5DF7DC442}"/>
              </a:ext>
            </a:extLst>
          </p:cNvPr>
          <p:cNvSpPr txBox="1"/>
          <p:nvPr/>
        </p:nvSpPr>
        <p:spPr>
          <a:xfrm>
            <a:off x="1096576" y="2161893"/>
            <a:ext cx="719667" cy="31682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 sz="1400" dirty="0"/>
              <a:t>User</a:t>
            </a:r>
            <a:endParaRPr lang="ko-KR" altLang="en-US" sz="1400" dirty="0" err="1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A0E336-BF2C-4938-A766-F6684D0C0915}"/>
              </a:ext>
            </a:extLst>
          </p:cNvPr>
          <p:cNvSpPr txBox="1"/>
          <p:nvPr/>
        </p:nvSpPr>
        <p:spPr>
          <a:xfrm>
            <a:off x="3771468" y="2181921"/>
            <a:ext cx="1008112" cy="31682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 sz="1400" dirty="0"/>
              <a:t>Developer</a:t>
            </a:r>
            <a:endParaRPr lang="ko-KR" altLang="en-US" sz="1400" dirty="0" err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6C63FC-DC09-4D7F-9B33-9338D6E57868}"/>
              </a:ext>
            </a:extLst>
          </p:cNvPr>
          <p:cNvSpPr txBox="1"/>
          <p:nvPr/>
        </p:nvSpPr>
        <p:spPr>
          <a:xfrm>
            <a:off x="6734805" y="2181921"/>
            <a:ext cx="1008112" cy="31682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 sz="1400" dirty="0"/>
              <a:t>Computer</a:t>
            </a:r>
            <a:endParaRPr lang="ko-KR" altLang="en-US" sz="1400" dirty="0" err="1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0C19BD5C-F174-4C5D-B5F9-4B71BF66EA1E}"/>
              </a:ext>
            </a:extLst>
          </p:cNvPr>
          <p:cNvSpPr/>
          <p:nvPr/>
        </p:nvSpPr>
        <p:spPr>
          <a:xfrm>
            <a:off x="2210426" y="1865264"/>
            <a:ext cx="1604346" cy="8953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 sz="1400" dirty="0"/>
              <a:t>Requirements</a:t>
            </a:r>
            <a:endParaRPr lang="ko-KR" altLang="en-US" sz="1400" dirty="0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60E1E77B-852F-425E-A8C3-0F9B8B6A86EA}"/>
              </a:ext>
            </a:extLst>
          </p:cNvPr>
          <p:cNvSpPr/>
          <p:nvPr/>
        </p:nvSpPr>
        <p:spPr>
          <a:xfrm>
            <a:off x="4900068" y="1920228"/>
            <a:ext cx="1604346" cy="8953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 sz="1400" dirty="0"/>
              <a:t>Program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121312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2FD2355B-ACA2-540C-8DDF-45439F008C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Computer </a:t>
            </a:r>
            <a:r>
              <a:rPr lang="ko-KR" altLang="en-US" dirty="0"/>
              <a:t>구조</a:t>
            </a:r>
            <a:endParaRPr lang="en-US" altLang="ko-KR" dirty="0"/>
          </a:p>
          <a:p>
            <a:pPr lvl="2"/>
            <a:r>
              <a:rPr lang="en-US" altLang="ko-KR" dirty="0"/>
              <a:t>CPU</a:t>
            </a:r>
          </a:p>
          <a:p>
            <a:pPr lvl="2"/>
            <a:r>
              <a:rPr lang="en-US" altLang="ko-KR" dirty="0"/>
              <a:t>Memory</a:t>
            </a:r>
          </a:p>
          <a:p>
            <a:pPr lvl="2"/>
            <a:r>
              <a:rPr lang="en-US" altLang="ko-KR" dirty="0"/>
              <a:t>Persistent Storage</a:t>
            </a:r>
          </a:p>
          <a:p>
            <a:pPr lvl="3"/>
            <a:r>
              <a:rPr lang="en-US" altLang="ko-KR" dirty="0"/>
              <a:t>File System</a:t>
            </a:r>
          </a:p>
          <a:p>
            <a:pPr lvl="4"/>
            <a:r>
              <a:rPr lang="en-US" altLang="ko-KR" dirty="0"/>
              <a:t>Program</a:t>
            </a:r>
          </a:p>
          <a:p>
            <a:pPr lvl="4"/>
            <a:r>
              <a:rPr lang="en-US" altLang="ko-KR" dirty="0"/>
              <a:t>Data</a:t>
            </a:r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407D652-BB21-A8F0-339B-C077E5337D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DAC5696A-D3FC-3718-91C1-3E70C488E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2023-03-08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E9D8205-6AB1-D825-340E-5EE2F1044A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D809BF-6AA0-CD15-866A-D1B4FAA734A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12</a:t>
            </a:fld>
            <a:endParaRPr lang="en-US" altLang="ko-KR"/>
          </a:p>
        </p:txBody>
      </p:sp>
      <p:sp>
        <p:nvSpPr>
          <p:cNvPr id="2" name="직사각형 1"/>
          <p:cNvSpPr/>
          <p:nvPr/>
        </p:nvSpPr>
        <p:spPr bwMode="auto">
          <a:xfrm>
            <a:off x="3493896" y="1708220"/>
            <a:ext cx="5595740" cy="31350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Computer</a:t>
            </a:r>
            <a:endParaRPr lang="ko-KR" altLang="en-US" sz="1400" dirty="0"/>
          </a:p>
        </p:txBody>
      </p:sp>
      <p:sp>
        <p:nvSpPr>
          <p:cNvPr id="3" name="오각형 2"/>
          <p:cNvSpPr/>
          <p:nvPr/>
        </p:nvSpPr>
        <p:spPr bwMode="auto">
          <a:xfrm>
            <a:off x="3720343" y="2666581"/>
            <a:ext cx="803868" cy="401934"/>
          </a:xfrm>
          <a:prstGeom prst="homePlate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CPU</a:t>
            </a:r>
            <a:endParaRPr lang="ko-KR" altLang="en-US" sz="1400" dirty="0"/>
          </a:p>
        </p:txBody>
      </p:sp>
      <p:sp>
        <p:nvSpPr>
          <p:cNvPr id="10" name="직사각형 9"/>
          <p:cNvSpPr/>
          <p:nvPr/>
        </p:nvSpPr>
        <p:spPr bwMode="auto">
          <a:xfrm>
            <a:off x="4496655" y="2250831"/>
            <a:ext cx="904352" cy="116560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Memory</a:t>
            </a:r>
            <a:endParaRPr lang="ko-KR" altLang="en-US" sz="1400" dirty="0"/>
          </a:p>
        </p:txBody>
      </p:sp>
      <p:sp>
        <p:nvSpPr>
          <p:cNvPr id="11" name="직사각형 10"/>
          <p:cNvSpPr/>
          <p:nvPr/>
        </p:nvSpPr>
        <p:spPr bwMode="auto">
          <a:xfrm>
            <a:off x="5533309" y="2250831"/>
            <a:ext cx="1058409" cy="116560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Persistent Storage</a:t>
            </a:r>
            <a:endParaRPr lang="ko-KR" altLang="en-US" sz="1200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5655357" y="2811025"/>
            <a:ext cx="795685" cy="4747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Program</a:t>
            </a:r>
            <a:endParaRPr lang="ko-KR" altLang="en-US" sz="1200" dirty="0"/>
          </a:p>
        </p:txBody>
      </p:sp>
      <p:sp>
        <p:nvSpPr>
          <p:cNvPr id="12" name="직사각형 11"/>
          <p:cNvSpPr/>
          <p:nvPr/>
        </p:nvSpPr>
        <p:spPr bwMode="auto">
          <a:xfrm>
            <a:off x="4550988" y="2816301"/>
            <a:ext cx="795685" cy="4747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Process</a:t>
            </a:r>
            <a:endParaRPr lang="ko-KR" altLang="en-US" sz="1200" dirty="0"/>
          </a:p>
        </p:txBody>
      </p:sp>
      <p:sp>
        <p:nvSpPr>
          <p:cNvPr id="13" name="직사각형 12"/>
          <p:cNvSpPr/>
          <p:nvPr/>
        </p:nvSpPr>
        <p:spPr bwMode="auto">
          <a:xfrm>
            <a:off x="6724811" y="2250830"/>
            <a:ext cx="904352" cy="116560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Keyboard</a:t>
            </a:r>
            <a:endParaRPr lang="ko-KR" altLang="en-US" sz="1200" dirty="0"/>
          </a:p>
        </p:txBody>
      </p:sp>
      <p:sp>
        <p:nvSpPr>
          <p:cNvPr id="14" name="직사각형 13"/>
          <p:cNvSpPr/>
          <p:nvPr/>
        </p:nvSpPr>
        <p:spPr bwMode="auto">
          <a:xfrm>
            <a:off x="7713300" y="2250830"/>
            <a:ext cx="904352" cy="116560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Monitor</a:t>
            </a:r>
            <a:endParaRPr lang="ko-KR" altLang="en-US" sz="1200" dirty="0"/>
          </a:p>
        </p:txBody>
      </p:sp>
      <p:sp>
        <p:nvSpPr>
          <p:cNvPr id="15" name="왼쪽/오른쪽 화살표 14"/>
          <p:cNvSpPr/>
          <p:nvPr/>
        </p:nvSpPr>
        <p:spPr bwMode="auto">
          <a:xfrm>
            <a:off x="3720343" y="3597310"/>
            <a:ext cx="5172448" cy="351692"/>
          </a:xfrm>
          <a:prstGeom prst="leftRightArrow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Data</a:t>
            </a:r>
            <a:endParaRPr lang="ko-KR" altLang="en-US" sz="1400" dirty="0"/>
          </a:p>
        </p:txBody>
      </p:sp>
      <p:sp>
        <p:nvSpPr>
          <p:cNvPr id="16" name="위쪽/아래쪽 화살표 15"/>
          <p:cNvSpPr/>
          <p:nvPr/>
        </p:nvSpPr>
        <p:spPr bwMode="auto">
          <a:xfrm>
            <a:off x="3989196" y="3129056"/>
            <a:ext cx="321547" cy="558689"/>
          </a:xfrm>
          <a:prstGeom prst="upDown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7" name="위쪽/아래쪽 화살표 16"/>
          <p:cNvSpPr/>
          <p:nvPr/>
        </p:nvSpPr>
        <p:spPr bwMode="auto">
          <a:xfrm>
            <a:off x="4794973" y="3390314"/>
            <a:ext cx="321547" cy="369028"/>
          </a:xfrm>
          <a:prstGeom prst="upDown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8" name="위쪽/아래쪽 화살표 17"/>
          <p:cNvSpPr/>
          <p:nvPr/>
        </p:nvSpPr>
        <p:spPr bwMode="auto">
          <a:xfrm>
            <a:off x="5932589" y="3390314"/>
            <a:ext cx="321547" cy="369028"/>
          </a:xfrm>
          <a:prstGeom prst="upDown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9" name="위쪽/아래쪽 화살표 18"/>
          <p:cNvSpPr/>
          <p:nvPr/>
        </p:nvSpPr>
        <p:spPr bwMode="auto">
          <a:xfrm>
            <a:off x="7092491" y="3374613"/>
            <a:ext cx="321547" cy="369028"/>
          </a:xfrm>
          <a:prstGeom prst="upDown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20" name="위쪽/아래쪽 화살표 19"/>
          <p:cNvSpPr/>
          <p:nvPr/>
        </p:nvSpPr>
        <p:spPr bwMode="auto">
          <a:xfrm>
            <a:off x="7999556" y="3368773"/>
            <a:ext cx="321547" cy="369028"/>
          </a:xfrm>
          <a:prstGeom prst="upDown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21" name="왼쪽/오른쪽 화살표 20"/>
          <p:cNvSpPr/>
          <p:nvPr/>
        </p:nvSpPr>
        <p:spPr bwMode="auto">
          <a:xfrm>
            <a:off x="3720343" y="3949002"/>
            <a:ext cx="5172448" cy="351692"/>
          </a:xfrm>
          <a:prstGeom prst="leftRightArrow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Address</a:t>
            </a:r>
            <a:endParaRPr lang="ko-KR" altLang="en-US" sz="1400" dirty="0"/>
          </a:p>
        </p:txBody>
      </p:sp>
      <p:sp>
        <p:nvSpPr>
          <p:cNvPr id="22" name="왼쪽/오른쪽 화살표 21"/>
          <p:cNvSpPr/>
          <p:nvPr/>
        </p:nvSpPr>
        <p:spPr bwMode="auto">
          <a:xfrm>
            <a:off x="3720343" y="4287952"/>
            <a:ext cx="5172448" cy="351692"/>
          </a:xfrm>
          <a:prstGeom prst="leftRightArrow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Control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685199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Operating System</a:t>
            </a:r>
          </a:p>
          <a:p>
            <a:pPr lvl="1"/>
            <a:r>
              <a:rPr lang="en-US" altLang="ko-KR" dirty="0"/>
              <a:t>Resource Manager</a:t>
            </a:r>
          </a:p>
          <a:p>
            <a:pPr lvl="2"/>
            <a:r>
              <a:rPr lang="en-US" altLang="ko-KR" dirty="0"/>
              <a:t>HW Device</a:t>
            </a:r>
          </a:p>
          <a:p>
            <a:pPr lvl="3"/>
            <a:r>
              <a:rPr lang="en-US" altLang="ko-KR" dirty="0"/>
              <a:t>Process Manager</a:t>
            </a:r>
          </a:p>
          <a:p>
            <a:pPr lvl="3"/>
            <a:r>
              <a:rPr lang="en-US" altLang="ko-KR" dirty="0"/>
              <a:t>Memory Manager</a:t>
            </a:r>
          </a:p>
          <a:p>
            <a:pPr lvl="3"/>
            <a:r>
              <a:rPr lang="en-US" altLang="ko-KR" dirty="0"/>
              <a:t>File System Manager</a:t>
            </a:r>
          </a:p>
          <a:p>
            <a:pPr lvl="3"/>
            <a:r>
              <a:rPr lang="en-US" altLang="ko-KR" dirty="0"/>
              <a:t>IO Device Manager</a:t>
            </a:r>
          </a:p>
          <a:p>
            <a:r>
              <a:rPr lang="en-US" altLang="ko-KR" dirty="0"/>
              <a:t>Running Process Environment</a:t>
            </a:r>
          </a:p>
          <a:p>
            <a:pPr lvl="1"/>
            <a:r>
              <a:rPr lang="en-US" altLang="ko-KR" dirty="0"/>
              <a:t>HW</a:t>
            </a:r>
          </a:p>
          <a:p>
            <a:pPr lvl="1"/>
            <a:r>
              <a:rPr lang="en-US" altLang="ko-KR" dirty="0"/>
              <a:t>OS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Platform  </a:t>
            </a:r>
            <a:r>
              <a:rPr lang="ko-KR" altLang="en-US" dirty="0"/>
              <a:t>독립성</a:t>
            </a:r>
            <a:endParaRPr lang="en-US" altLang="ko-KR" dirty="0"/>
          </a:p>
          <a:p>
            <a:pPr lvl="2"/>
            <a:r>
              <a:rPr lang="en-US" altLang="ko-KR" dirty="0"/>
              <a:t>Java</a:t>
            </a:r>
          </a:p>
          <a:p>
            <a:pPr lvl="2"/>
            <a:r>
              <a:rPr lang="en-US" altLang="ko-KR" dirty="0"/>
              <a:t>Platform Neutral Intermediate Language</a:t>
            </a:r>
          </a:p>
          <a:p>
            <a:pPr lvl="3"/>
            <a:r>
              <a:rPr lang="en-US" altLang="ko-KR" dirty="0"/>
              <a:t>Byte Code</a:t>
            </a:r>
          </a:p>
          <a:p>
            <a:pPr lvl="1"/>
            <a:endParaRPr lang="en-US" altLang="ko-KR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13</a:t>
            </a:fld>
            <a:endParaRPr lang="en-US" altLang="ko-KR"/>
          </a:p>
        </p:txBody>
      </p:sp>
      <p:grpSp>
        <p:nvGrpSpPr>
          <p:cNvPr id="24" name="그룹 23"/>
          <p:cNvGrpSpPr/>
          <p:nvPr/>
        </p:nvGrpSpPr>
        <p:grpSpPr>
          <a:xfrm>
            <a:off x="6752491" y="2223770"/>
            <a:ext cx="3015393" cy="2478860"/>
            <a:chOff x="6165153" y="2223769"/>
            <a:chExt cx="3602732" cy="2780311"/>
          </a:xfrm>
        </p:grpSpPr>
        <p:sp>
          <p:nvSpPr>
            <p:cNvPr id="9" name="직사각형 8"/>
            <p:cNvSpPr/>
            <p:nvPr/>
          </p:nvSpPr>
          <p:spPr bwMode="auto">
            <a:xfrm>
              <a:off x="6165153" y="4451421"/>
              <a:ext cx="1416817" cy="55265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200" dirty="0"/>
                <a:t>PC</a:t>
              </a:r>
              <a:endParaRPr lang="ko-KR" altLang="en-US" sz="1200" dirty="0"/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6165153" y="3778612"/>
              <a:ext cx="1416817" cy="55265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200" dirty="0"/>
                <a:t>Windows</a:t>
              </a:r>
              <a:endParaRPr lang="ko-KR" altLang="en-US" sz="1200" dirty="0"/>
            </a:p>
          </p:txBody>
        </p:sp>
        <p:sp>
          <p:nvSpPr>
            <p:cNvPr id="11" name="직사각형 10"/>
            <p:cNvSpPr/>
            <p:nvPr/>
          </p:nvSpPr>
          <p:spPr bwMode="auto">
            <a:xfrm>
              <a:off x="7210182" y="2223769"/>
              <a:ext cx="1416817" cy="55265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200" dirty="0"/>
                <a:t>User Process</a:t>
              </a:r>
              <a:endParaRPr lang="ko-KR" altLang="en-US" sz="1200" dirty="0"/>
            </a:p>
          </p:txBody>
        </p:sp>
        <p:sp>
          <p:nvSpPr>
            <p:cNvPr id="12" name="직사각형 11"/>
            <p:cNvSpPr/>
            <p:nvPr/>
          </p:nvSpPr>
          <p:spPr bwMode="auto">
            <a:xfrm>
              <a:off x="8327223" y="4451421"/>
              <a:ext cx="1416817" cy="55265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200" dirty="0"/>
                <a:t>Mac</a:t>
              </a:r>
              <a:endParaRPr lang="ko-KR" altLang="en-US" sz="1200" dirty="0"/>
            </a:p>
          </p:txBody>
        </p:sp>
        <p:sp>
          <p:nvSpPr>
            <p:cNvPr id="13" name="직사각형 12"/>
            <p:cNvSpPr/>
            <p:nvPr/>
          </p:nvSpPr>
          <p:spPr bwMode="auto">
            <a:xfrm>
              <a:off x="8327223" y="3778612"/>
              <a:ext cx="1416817" cy="55265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200" dirty="0"/>
                <a:t>Apple Desktop</a:t>
              </a:r>
              <a:endParaRPr lang="ko-KR" altLang="en-US" sz="1200" dirty="0"/>
            </a:p>
          </p:txBody>
        </p:sp>
        <p:sp>
          <p:nvSpPr>
            <p:cNvPr id="15" name="직사각형 14"/>
            <p:cNvSpPr/>
            <p:nvPr/>
          </p:nvSpPr>
          <p:spPr bwMode="auto">
            <a:xfrm>
              <a:off x="6165153" y="3119861"/>
              <a:ext cx="1416817" cy="55265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200" dirty="0"/>
                <a:t>Virtual Machine</a:t>
              </a:r>
              <a:endParaRPr lang="ko-KR" altLang="en-US" sz="1200" dirty="0"/>
            </a:p>
          </p:txBody>
        </p:sp>
        <p:sp>
          <p:nvSpPr>
            <p:cNvPr id="16" name="직사각형 15"/>
            <p:cNvSpPr/>
            <p:nvPr/>
          </p:nvSpPr>
          <p:spPr bwMode="auto">
            <a:xfrm>
              <a:off x="8351068" y="3105803"/>
              <a:ext cx="1416817" cy="55265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200" dirty="0"/>
                <a:t>Virtual Machine</a:t>
              </a:r>
              <a:endParaRPr lang="ko-KR" altLang="en-US" sz="1200" dirty="0"/>
            </a:p>
          </p:txBody>
        </p:sp>
        <p:cxnSp>
          <p:nvCxnSpPr>
            <p:cNvPr id="18" name="직선 화살표 연결선 17"/>
            <p:cNvCxnSpPr>
              <a:stCxn id="11" idx="2"/>
              <a:endCxn id="15" idx="0"/>
            </p:cNvCxnSpPr>
            <p:nvPr/>
          </p:nvCxnSpPr>
          <p:spPr bwMode="auto">
            <a:xfrm flipH="1">
              <a:off x="6873562" y="2776428"/>
              <a:ext cx="1045029" cy="34343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직선 화살표 연결선 18"/>
            <p:cNvCxnSpPr>
              <a:stCxn id="11" idx="2"/>
              <a:endCxn id="16" idx="0"/>
            </p:cNvCxnSpPr>
            <p:nvPr/>
          </p:nvCxnSpPr>
          <p:spPr bwMode="auto">
            <a:xfrm>
              <a:off x="7918591" y="2776428"/>
              <a:ext cx="1140886" cy="32937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5" name="직사각형 24"/>
          <p:cNvSpPr/>
          <p:nvPr/>
        </p:nvSpPr>
        <p:spPr bwMode="auto">
          <a:xfrm>
            <a:off x="4396430" y="2223770"/>
            <a:ext cx="1185839" cy="49273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User Program</a:t>
            </a:r>
            <a:endParaRPr lang="ko-KR" altLang="en-US" sz="1200" dirty="0"/>
          </a:p>
        </p:txBody>
      </p:sp>
      <p:sp>
        <p:nvSpPr>
          <p:cNvPr id="26" name="오른쪽 화살표 25"/>
          <p:cNvSpPr/>
          <p:nvPr/>
        </p:nvSpPr>
        <p:spPr bwMode="auto">
          <a:xfrm>
            <a:off x="5666406" y="2223770"/>
            <a:ext cx="1839713" cy="492738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Integrated Development Environment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187931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CPU</a:t>
            </a:r>
          </a:p>
          <a:p>
            <a:pPr lvl="2"/>
            <a:r>
              <a:rPr lang="en-US" altLang="ko-KR" dirty="0"/>
              <a:t>Arithmetic and Logic Unit (ALU)</a:t>
            </a:r>
          </a:p>
          <a:p>
            <a:pPr lvl="3"/>
            <a:r>
              <a:rPr lang="en-US" altLang="ko-KR" dirty="0"/>
              <a:t>Arithmetic</a:t>
            </a:r>
          </a:p>
          <a:p>
            <a:pPr lvl="3"/>
            <a:r>
              <a:rPr lang="en-US" altLang="ko-KR" dirty="0"/>
              <a:t>Logic</a:t>
            </a:r>
          </a:p>
          <a:p>
            <a:pPr lvl="3"/>
            <a:r>
              <a:rPr lang="en-US" altLang="ko-KR" dirty="0"/>
              <a:t>Relational</a:t>
            </a:r>
          </a:p>
          <a:p>
            <a:pPr lvl="2"/>
            <a:r>
              <a:rPr lang="en-US" altLang="ko-KR" dirty="0"/>
              <a:t>Control Unit</a:t>
            </a:r>
          </a:p>
          <a:p>
            <a:pPr lvl="3"/>
            <a:r>
              <a:rPr lang="en-US" altLang="ko-KR" dirty="0"/>
              <a:t>Selective Control</a:t>
            </a:r>
          </a:p>
          <a:p>
            <a:pPr lvl="3"/>
            <a:endParaRPr lang="en-US" altLang="ko-KR" dirty="0"/>
          </a:p>
          <a:p>
            <a:pPr lvl="1"/>
            <a:r>
              <a:rPr lang="ko-KR" altLang="en-US" dirty="0"/>
              <a:t>입출력 장치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2023-03-13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14</a:t>
            </a:fld>
            <a:endParaRPr lang="en-US" altLang="ko-KR"/>
          </a:p>
        </p:txBody>
      </p:sp>
      <p:sp>
        <p:nvSpPr>
          <p:cNvPr id="9" name="직사각형 8"/>
          <p:cNvSpPr/>
          <p:nvPr/>
        </p:nvSpPr>
        <p:spPr bwMode="auto">
          <a:xfrm>
            <a:off x="4715792" y="3383369"/>
            <a:ext cx="3338983" cy="25924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Computer</a:t>
            </a:r>
            <a:endParaRPr lang="ko-KR" altLang="en-US" sz="1400" dirty="0"/>
          </a:p>
        </p:txBody>
      </p:sp>
      <p:sp>
        <p:nvSpPr>
          <p:cNvPr id="10" name="타원 9"/>
          <p:cNvSpPr/>
          <p:nvPr/>
        </p:nvSpPr>
        <p:spPr bwMode="auto">
          <a:xfrm>
            <a:off x="3211469" y="3725013"/>
            <a:ext cx="411983" cy="39188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cxnSp>
        <p:nvCxnSpPr>
          <p:cNvPr id="12" name="직선 연결선 11"/>
          <p:cNvCxnSpPr/>
          <p:nvPr/>
        </p:nvCxnSpPr>
        <p:spPr bwMode="auto">
          <a:xfrm>
            <a:off x="3100937" y="4252551"/>
            <a:ext cx="612950" cy="2009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직선 연결선 12"/>
          <p:cNvCxnSpPr>
            <a:endCxn id="10" idx="4"/>
          </p:cNvCxnSpPr>
          <p:nvPr/>
        </p:nvCxnSpPr>
        <p:spPr bwMode="auto">
          <a:xfrm flipV="1">
            <a:off x="3407412" y="4116899"/>
            <a:ext cx="10049" cy="27130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직선 연결선 15"/>
          <p:cNvCxnSpPr/>
          <p:nvPr/>
        </p:nvCxnSpPr>
        <p:spPr bwMode="auto">
          <a:xfrm flipV="1">
            <a:off x="3211469" y="4388204"/>
            <a:ext cx="195943" cy="29140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직선 연결선 19"/>
          <p:cNvCxnSpPr/>
          <p:nvPr/>
        </p:nvCxnSpPr>
        <p:spPr bwMode="auto">
          <a:xfrm flipH="1" flipV="1">
            <a:off x="3417460" y="4350022"/>
            <a:ext cx="185895" cy="32958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직사각형 22"/>
          <p:cNvSpPr/>
          <p:nvPr/>
        </p:nvSpPr>
        <p:spPr bwMode="auto">
          <a:xfrm>
            <a:off x="4180090" y="3807074"/>
            <a:ext cx="1033929" cy="5811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Keyboard</a:t>
            </a:r>
            <a:endParaRPr lang="ko-KR" altLang="en-US" sz="1400" dirty="0"/>
          </a:p>
        </p:txBody>
      </p:sp>
      <p:sp>
        <p:nvSpPr>
          <p:cNvPr id="24" name="직사각형 23"/>
          <p:cNvSpPr/>
          <p:nvPr/>
        </p:nvSpPr>
        <p:spPr bwMode="auto">
          <a:xfrm>
            <a:off x="4165312" y="4514814"/>
            <a:ext cx="1033929" cy="5811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Mouse</a:t>
            </a:r>
            <a:endParaRPr lang="ko-KR" altLang="en-US" sz="1400" dirty="0"/>
          </a:p>
        </p:txBody>
      </p:sp>
      <p:sp>
        <p:nvSpPr>
          <p:cNvPr id="25" name="직사각형 24"/>
          <p:cNvSpPr/>
          <p:nvPr/>
        </p:nvSpPr>
        <p:spPr bwMode="auto">
          <a:xfrm>
            <a:off x="7495318" y="3791878"/>
            <a:ext cx="1033929" cy="5811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Monitor</a:t>
            </a:r>
            <a:endParaRPr lang="ko-KR" altLang="en-US" sz="1400" dirty="0"/>
          </a:p>
        </p:txBody>
      </p:sp>
      <p:sp>
        <p:nvSpPr>
          <p:cNvPr id="26" name="직사각형 25"/>
          <p:cNvSpPr/>
          <p:nvPr/>
        </p:nvSpPr>
        <p:spPr bwMode="auto">
          <a:xfrm>
            <a:off x="5868318" y="3791878"/>
            <a:ext cx="1033929" cy="58113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CPU</a:t>
            </a:r>
            <a:endParaRPr lang="ko-KR" altLang="en-US" sz="1400" dirty="0"/>
          </a:p>
        </p:txBody>
      </p:sp>
      <p:sp>
        <p:nvSpPr>
          <p:cNvPr id="27" name="직사각형 26"/>
          <p:cNvSpPr/>
          <p:nvPr/>
        </p:nvSpPr>
        <p:spPr bwMode="auto">
          <a:xfrm>
            <a:off x="5868317" y="4490952"/>
            <a:ext cx="1033929" cy="58113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Memory</a:t>
            </a:r>
            <a:endParaRPr lang="ko-KR" altLang="en-US" sz="1400" dirty="0"/>
          </a:p>
        </p:txBody>
      </p:sp>
      <p:sp>
        <p:nvSpPr>
          <p:cNvPr id="28" name="직사각형 27"/>
          <p:cNvSpPr/>
          <p:nvPr/>
        </p:nvSpPr>
        <p:spPr bwMode="auto">
          <a:xfrm>
            <a:off x="5868316" y="5190026"/>
            <a:ext cx="1033929" cy="58113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Storage</a:t>
            </a:r>
            <a:endParaRPr lang="ko-KR" altLang="en-US" sz="1400" dirty="0"/>
          </a:p>
        </p:txBody>
      </p:sp>
      <p:sp>
        <p:nvSpPr>
          <p:cNvPr id="29" name="타원 28"/>
          <p:cNvSpPr/>
          <p:nvPr/>
        </p:nvSpPr>
        <p:spPr bwMode="auto">
          <a:xfrm>
            <a:off x="6477182" y="5480591"/>
            <a:ext cx="1266093" cy="394769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Program</a:t>
            </a:r>
            <a:endParaRPr lang="ko-KR" altLang="en-US" sz="1400" dirty="0"/>
          </a:p>
        </p:txBody>
      </p:sp>
      <p:sp>
        <p:nvSpPr>
          <p:cNvPr id="30" name="타원 29"/>
          <p:cNvSpPr/>
          <p:nvPr/>
        </p:nvSpPr>
        <p:spPr bwMode="auto">
          <a:xfrm>
            <a:off x="6516484" y="4703766"/>
            <a:ext cx="1266093" cy="394769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Process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55239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Input and Output device</a:t>
            </a:r>
          </a:p>
          <a:p>
            <a:pPr lvl="1"/>
            <a:r>
              <a:rPr lang="en-US" altLang="ko-KR" dirty="0"/>
              <a:t>Human Interface</a:t>
            </a:r>
          </a:p>
          <a:p>
            <a:pPr lvl="2"/>
            <a:r>
              <a:rPr lang="en-US" altLang="ko-KR" dirty="0"/>
              <a:t>Value – Number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ko-KR" altLang="en-US" dirty="0"/>
              <a:t>진법</a:t>
            </a:r>
            <a:endParaRPr lang="en-US" altLang="ko-KR" dirty="0"/>
          </a:p>
          <a:p>
            <a:pPr lvl="3"/>
            <a:r>
              <a:rPr lang="en-US" altLang="ko-KR" dirty="0"/>
              <a:t>2</a:t>
            </a:r>
            <a:r>
              <a:rPr lang="ko-KR" altLang="en-US" dirty="0"/>
              <a:t>진법</a:t>
            </a:r>
            <a:endParaRPr lang="en-US" altLang="ko-KR" dirty="0"/>
          </a:p>
          <a:p>
            <a:pPr lvl="4"/>
            <a:r>
              <a:rPr lang="en-US" altLang="ko-KR" dirty="0"/>
              <a:t>0/1</a:t>
            </a:r>
          </a:p>
          <a:p>
            <a:pPr lvl="5"/>
            <a:r>
              <a:rPr lang="en-US" altLang="ko-KR" dirty="0"/>
              <a:t>00/01/10/11</a:t>
            </a:r>
          </a:p>
          <a:p>
            <a:pPr lvl="3"/>
            <a:r>
              <a:rPr lang="en-US" altLang="ko-KR" dirty="0"/>
              <a:t>N</a:t>
            </a:r>
            <a:r>
              <a:rPr lang="ko-KR" altLang="en-US" dirty="0"/>
              <a:t>진법</a:t>
            </a:r>
            <a:endParaRPr lang="en-US" altLang="ko-KR" dirty="0"/>
          </a:p>
          <a:p>
            <a:pPr lvl="4"/>
            <a:r>
              <a:rPr lang="en-US" altLang="ko-KR" dirty="0"/>
              <a:t>0</a:t>
            </a:r>
          </a:p>
          <a:p>
            <a:pPr lvl="4"/>
            <a:r>
              <a:rPr lang="en-US" altLang="ko-KR" dirty="0"/>
              <a:t>1</a:t>
            </a:r>
          </a:p>
          <a:p>
            <a:pPr lvl="4"/>
            <a:r>
              <a:rPr lang="en-US" altLang="ko-KR" dirty="0"/>
              <a:t>2</a:t>
            </a:r>
          </a:p>
          <a:p>
            <a:pPr lvl="4"/>
            <a:r>
              <a:rPr lang="en-US" altLang="ko-KR" dirty="0"/>
              <a:t>3</a:t>
            </a:r>
          </a:p>
          <a:p>
            <a:pPr lvl="4"/>
            <a:r>
              <a:rPr lang="en-US" altLang="ko-KR" dirty="0"/>
              <a:t>4</a:t>
            </a:r>
          </a:p>
          <a:p>
            <a:pPr lvl="4"/>
            <a:r>
              <a:rPr lang="en-US" altLang="ko-KR" dirty="0"/>
              <a:t>….</a:t>
            </a:r>
          </a:p>
          <a:p>
            <a:pPr lvl="4"/>
            <a:r>
              <a:rPr lang="en-US" altLang="ko-KR" dirty="0"/>
              <a:t>10</a:t>
            </a:r>
          </a:p>
          <a:p>
            <a:pPr lvl="4"/>
            <a:r>
              <a:rPr lang="en-US" altLang="ko-KR" dirty="0"/>
              <a:t>11</a:t>
            </a:r>
          </a:p>
          <a:p>
            <a:pPr lvl="4"/>
            <a:r>
              <a:rPr lang="en-US" altLang="ko-KR" dirty="0"/>
              <a:t>12</a:t>
            </a:r>
          </a:p>
          <a:p>
            <a:pPr lvl="4"/>
            <a:endParaRPr lang="en-US" altLang="ko-KR" dirty="0"/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15</a:t>
            </a:fld>
            <a:endParaRPr lang="en-US" altLang="ko-KR"/>
          </a:p>
        </p:txBody>
      </p:sp>
      <p:sp>
        <p:nvSpPr>
          <p:cNvPr id="9" name="직사각형 8"/>
          <p:cNvSpPr/>
          <p:nvPr/>
        </p:nvSpPr>
        <p:spPr bwMode="auto">
          <a:xfrm>
            <a:off x="5358886" y="1805778"/>
            <a:ext cx="3338983" cy="25924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Computer</a:t>
            </a:r>
            <a:endParaRPr lang="ko-KR" altLang="en-US" sz="1400" dirty="0"/>
          </a:p>
        </p:txBody>
      </p:sp>
      <p:sp>
        <p:nvSpPr>
          <p:cNvPr id="10" name="타원 9"/>
          <p:cNvSpPr/>
          <p:nvPr/>
        </p:nvSpPr>
        <p:spPr bwMode="auto">
          <a:xfrm>
            <a:off x="3854563" y="2147422"/>
            <a:ext cx="411983" cy="39188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cxnSp>
        <p:nvCxnSpPr>
          <p:cNvPr id="11" name="직선 연결선 10"/>
          <p:cNvCxnSpPr/>
          <p:nvPr/>
        </p:nvCxnSpPr>
        <p:spPr bwMode="auto">
          <a:xfrm>
            <a:off x="3744031" y="2674960"/>
            <a:ext cx="612950" cy="2009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직선 연결선 11"/>
          <p:cNvCxnSpPr>
            <a:endCxn id="10" idx="4"/>
          </p:cNvCxnSpPr>
          <p:nvPr/>
        </p:nvCxnSpPr>
        <p:spPr bwMode="auto">
          <a:xfrm flipV="1">
            <a:off x="4050506" y="2539308"/>
            <a:ext cx="10049" cy="27130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직선 연결선 12"/>
          <p:cNvCxnSpPr/>
          <p:nvPr/>
        </p:nvCxnSpPr>
        <p:spPr bwMode="auto">
          <a:xfrm flipV="1">
            <a:off x="3854563" y="2810613"/>
            <a:ext cx="195943" cy="29140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직선 연결선 13"/>
          <p:cNvCxnSpPr/>
          <p:nvPr/>
        </p:nvCxnSpPr>
        <p:spPr bwMode="auto">
          <a:xfrm flipH="1" flipV="1">
            <a:off x="4060554" y="2772431"/>
            <a:ext cx="185895" cy="32958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직사각형 14"/>
          <p:cNvSpPr/>
          <p:nvPr/>
        </p:nvSpPr>
        <p:spPr bwMode="auto">
          <a:xfrm>
            <a:off x="4823184" y="2229483"/>
            <a:ext cx="1033929" cy="5811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Keyboard</a:t>
            </a:r>
            <a:endParaRPr lang="ko-KR" altLang="en-US" sz="1400" dirty="0"/>
          </a:p>
        </p:txBody>
      </p:sp>
      <p:sp>
        <p:nvSpPr>
          <p:cNvPr id="16" name="직사각형 15"/>
          <p:cNvSpPr/>
          <p:nvPr/>
        </p:nvSpPr>
        <p:spPr bwMode="auto">
          <a:xfrm>
            <a:off x="4808406" y="2937223"/>
            <a:ext cx="1033929" cy="5811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Mouse</a:t>
            </a:r>
            <a:endParaRPr lang="ko-KR" altLang="en-US" sz="1400" dirty="0"/>
          </a:p>
        </p:txBody>
      </p:sp>
      <p:sp>
        <p:nvSpPr>
          <p:cNvPr id="17" name="직사각형 16"/>
          <p:cNvSpPr/>
          <p:nvPr/>
        </p:nvSpPr>
        <p:spPr bwMode="auto">
          <a:xfrm>
            <a:off x="8138412" y="2214287"/>
            <a:ext cx="1033929" cy="5811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Monitor</a:t>
            </a:r>
            <a:endParaRPr lang="ko-KR" altLang="en-US" sz="1400" dirty="0"/>
          </a:p>
        </p:txBody>
      </p:sp>
      <p:sp>
        <p:nvSpPr>
          <p:cNvPr id="18" name="직사각형 17"/>
          <p:cNvSpPr/>
          <p:nvPr/>
        </p:nvSpPr>
        <p:spPr bwMode="auto">
          <a:xfrm>
            <a:off x="6511412" y="2214287"/>
            <a:ext cx="1033929" cy="58113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CPU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 bwMode="auto">
          <a:xfrm>
            <a:off x="6511411" y="2913361"/>
            <a:ext cx="1033929" cy="58113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Memory</a:t>
            </a:r>
            <a:endParaRPr lang="ko-KR" altLang="en-US" sz="1400" dirty="0"/>
          </a:p>
        </p:txBody>
      </p:sp>
      <p:sp>
        <p:nvSpPr>
          <p:cNvPr id="20" name="직사각형 19"/>
          <p:cNvSpPr/>
          <p:nvPr/>
        </p:nvSpPr>
        <p:spPr bwMode="auto">
          <a:xfrm>
            <a:off x="6511410" y="3612435"/>
            <a:ext cx="1033929" cy="58113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Storage</a:t>
            </a:r>
            <a:endParaRPr lang="ko-KR" altLang="en-US" sz="1400" dirty="0"/>
          </a:p>
        </p:txBody>
      </p:sp>
      <p:sp>
        <p:nvSpPr>
          <p:cNvPr id="21" name="타원 20"/>
          <p:cNvSpPr/>
          <p:nvPr/>
        </p:nvSpPr>
        <p:spPr bwMode="auto">
          <a:xfrm>
            <a:off x="7120276" y="3903000"/>
            <a:ext cx="1266093" cy="394769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Program</a:t>
            </a:r>
            <a:endParaRPr lang="ko-KR" altLang="en-US" sz="1400" dirty="0"/>
          </a:p>
        </p:txBody>
      </p:sp>
      <p:sp>
        <p:nvSpPr>
          <p:cNvPr id="22" name="타원 21"/>
          <p:cNvSpPr/>
          <p:nvPr/>
        </p:nvSpPr>
        <p:spPr bwMode="auto">
          <a:xfrm>
            <a:off x="7159578" y="3126175"/>
            <a:ext cx="1266093" cy="394769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Process</a:t>
            </a:r>
            <a:endParaRPr lang="ko-KR" altLang="en-US" sz="1400" dirty="0"/>
          </a:p>
        </p:txBody>
      </p:sp>
      <p:sp>
        <p:nvSpPr>
          <p:cNvPr id="23" name="자유형 22"/>
          <p:cNvSpPr/>
          <p:nvPr/>
        </p:nvSpPr>
        <p:spPr bwMode="auto">
          <a:xfrm>
            <a:off x="1356769" y="1635793"/>
            <a:ext cx="2260879" cy="884255"/>
          </a:xfrm>
          <a:custGeom>
            <a:avLst/>
            <a:gdLst>
              <a:gd name="connsiteX0" fmla="*/ 0 w 2260879"/>
              <a:gd name="connsiteY0" fmla="*/ 884255 h 884255"/>
              <a:gd name="connsiteX1" fmla="*/ 80387 w 2260879"/>
              <a:gd name="connsiteY1" fmla="*/ 683288 h 884255"/>
              <a:gd name="connsiteX2" fmla="*/ 150726 w 2260879"/>
              <a:gd name="connsiteY2" fmla="*/ 592852 h 884255"/>
              <a:gd name="connsiteX3" fmla="*/ 200967 w 2260879"/>
              <a:gd name="connsiteY3" fmla="*/ 522514 h 884255"/>
              <a:gd name="connsiteX4" fmla="*/ 231112 w 2260879"/>
              <a:gd name="connsiteY4" fmla="*/ 482321 h 884255"/>
              <a:gd name="connsiteX5" fmla="*/ 251209 w 2260879"/>
              <a:gd name="connsiteY5" fmla="*/ 452175 h 884255"/>
              <a:gd name="connsiteX6" fmla="*/ 311499 w 2260879"/>
              <a:gd name="connsiteY6" fmla="*/ 422030 h 884255"/>
              <a:gd name="connsiteX7" fmla="*/ 442128 w 2260879"/>
              <a:gd name="connsiteY7" fmla="*/ 432079 h 884255"/>
              <a:gd name="connsiteX8" fmla="*/ 482321 w 2260879"/>
              <a:gd name="connsiteY8" fmla="*/ 492369 h 884255"/>
              <a:gd name="connsiteX9" fmla="*/ 542611 w 2260879"/>
              <a:gd name="connsiteY9" fmla="*/ 562707 h 884255"/>
              <a:gd name="connsiteX10" fmla="*/ 582805 w 2260879"/>
              <a:gd name="connsiteY10" fmla="*/ 633046 h 884255"/>
              <a:gd name="connsiteX11" fmla="*/ 602901 w 2260879"/>
              <a:gd name="connsiteY11" fmla="*/ 663191 h 884255"/>
              <a:gd name="connsiteX12" fmla="*/ 633046 w 2260879"/>
              <a:gd name="connsiteY12" fmla="*/ 693336 h 884255"/>
              <a:gd name="connsiteX13" fmla="*/ 693337 w 2260879"/>
              <a:gd name="connsiteY13" fmla="*/ 703384 h 884255"/>
              <a:gd name="connsiteX14" fmla="*/ 763675 w 2260879"/>
              <a:gd name="connsiteY14" fmla="*/ 683288 h 884255"/>
              <a:gd name="connsiteX15" fmla="*/ 864159 w 2260879"/>
              <a:gd name="connsiteY15" fmla="*/ 633046 h 884255"/>
              <a:gd name="connsiteX16" fmla="*/ 904352 w 2260879"/>
              <a:gd name="connsiteY16" fmla="*/ 592852 h 884255"/>
              <a:gd name="connsiteX17" fmla="*/ 924449 w 2260879"/>
              <a:gd name="connsiteY17" fmla="*/ 502417 h 884255"/>
              <a:gd name="connsiteX18" fmla="*/ 954594 w 2260879"/>
              <a:gd name="connsiteY18" fmla="*/ 452175 h 884255"/>
              <a:gd name="connsiteX19" fmla="*/ 974690 w 2260879"/>
              <a:gd name="connsiteY19" fmla="*/ 401934 h 884255"/>
              <a:gd name="connsiteX20" fmla="*/ 994787 w 2260879"/>
              <a:gd name="connsiteY20" fmla="*/ 371789 h 884255"/>
              <a:gd name="connsiteX21" fmla="*/ 1034980 w 2260879"/>
              <a:gd name="connsiteY21" fmla="*/ 271305 h 884255"/>
              <a:gd name="connsiteX22" fmla="*/ 1065126 w 2260879"/>
              <a:gd name="connsiteY22" fmla="*/ 211015 h 884255"/>
              <a:gd name="connsiteX23" fmla="*/ 1125416 w 2260879"/>
              <a:gd name="connsiteY23" fmla="*/ 190918 h 884255"/>
              <a:gd name="connsiteX24" fmla="*/ 1185706 w 2260879"/>
              <a:gd name="connsiteY24" fmla="*/ 271305 h 884255"/>
              <a:gd name="connsiteX25" fmla="*/ 1195754 w 2260879"/>
              <a:gd name="connsiteY25" fmla="*/ 321547 h 884255"/>
              <a:gd name="connsiteX26" fmla="*/ 1225899 w 2260879"/>
              <a:gd name="connsiteY26" fmla="*/ 341644 h 884255"/>
              <a:gd name="connsiteX27" fmla="*/ 1266093 w 2260879"/>
              <a:gd name="connsiteY27" fmla="*/ 452175 h 884255"/>
              <a:gd name="connsiteX28" fmla="*/ 1286189 w 2260879"/>
              <a:gd name="connsiteY28" fmla="*/ 532562 h 884255"/>
              <a:gd name="connsiteX29" fmla="*/ 1316334 w 2260879"/>
              <a:gd name="connsiteY29" fmla="*/ 562707 h 884255"/>
              <a:gd name="connsiteX30" fmla="*/ 1346479 w 2260879"/>
              <a:gd name="connsiteY30" fmla="*/ 622997 h 884255"/>
              <a:gd name="connsiteX31" fmla="*/ 1386673 w 2260879"/>
              <a:gd name="connsiteY31" fmla="*/ 643094 h 884255"/>
              <a:gd name="connsiteX32" fmla="*/ 1457011 w 2260879"/>
              <a:gd name="connsiteY32" fmla="*/ 633046 h 884255"/>
              <a:gd name="connsiteX33" fmla="*/ 1537398 w 2260879"/>
              <a:gd name="connsiteY33" fmla="*/ 572756 h 884255"/>
              <a:gd name="connsiteX34" fmla="*/ 1617785 w 2260879"/>
              <a:gd name="connsiteY34" fmla="*/ 462224 h 884255"/>
              <a:gd name="connsiteX35" fmla="*/ 1668027 w 2260879"/>
              <a:gd name="connsiteY35" fmla="*/ 371789 h 884255"/>
              <a:gd name="connsiteX36" fmla="*/ 1718268 w 2260879"/>
              <a:gd name="connsiteY36" fmla="*/ 311499 h 884255"/>
              <a:gd name="connsiteX37" fmla="*/ 1738365 w 2260879"/>
              <a:gd name="connsiteY37" fmla="*/ 221063 h 884255"/>
              <a:gd name="connsiteX38" fmla="*/ 1748413 w 2260879"/>
              <a:gd name="connsiteY38" fmla="*/ 180870 h 884255"/>
              <a:gd name="connsiteX39" fmla="*/ 1808704 w 2260879"/>
              <a:gd name="connsiteY39" fmla="*/ 120580 h 884255"/>
              <a:gd name="connsiteX40" fmla="*/ 1838849 w 2260879"/>
              <a:gd name="connsiteY40" fmla="*/ 80386 h 884255"/>
              <a:gd name="connsiteX41" fmla="*/ 1848897 w 2260879"/>
              <a:gd name="connsiteY41" fmla="*/ 50241 h 884255"/>
              <a:gd name="connsiteX42" fmla="*/ 1879042 w 2260879"/>
              <a:gd name="connsiteY42" fmla="*/ 30145 h 884255"/>
              <a:gd name="connsiteX43" fmla="*/ 1909187 w 2260879"/>
              <a:gd name="connsiteY43" fmla="*/ 0 h 884255"/>
              <a:gd name="connsiteX44" fmla="*/ 2069961 w 2260879"/>
              <a:gd name="connsiteY44" fmla="*/ 10048 h 884255"/>
              <a:gd name="connsiteX45" fmla="*/ 2100106 w 2260879"/>
              <a:gd name="connsiteY45" fmla="*/ 20096 h 884255"/>
              <a:gd name="connsiteX46" fmla="*/ 2160396 w 2260879"/>
              <a:gd name="connsiteY46" fmla="*/ 80386 h 884255"/>
              <a:gd name="connsiteX47" fmla="*/ 2190541 w 2260879"/>
              <a:gd name="connsiteY47" fmla="*/ 110532 h 884255"/>
              <a:gd name="connsiteX48" fmla="*/ 2260879 w 2260879"/>
              <a:gd name="connsiteY48" fmla="*/ 110532 h 884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2260879" h="884255">
                <a:moveTo>
                  <a:pt x="0" y="884255"/>
                </a:moveTo>
                <a:cubicBezTo>
                  <a:pt x="26796" y="817266"/>
                  <a:pt x="47240" y="747372"/>
                  <a:pt x="80387" y="683288"/>
                </a:cubicBezTo>
                <a:cubicBezTo>
                  <a:pt x="97932" y="649367"/>
                  <a:pt x="150726" y="592852"/>
                  <a:pt x="150726" y="592852"/>
                </a:cubicBezTo>
                <a:cubicBezTo>
                  <a:pt x="168816" y="538581"/>
                  <a:pt x="149617" y="581200"/>
                  <a:pt x="200967" y="522514"/>
                </a:cubicBezTo>
                <a:cubicBezTo>
                  <a:pt x="211995" y="509911"/>
                  <a:pt x="221378" y="495949"/>
                  <a:pt x="231112" y="482321"/>
                </a:cubicBezTo>
                <a:cubicBezTo>
                  <a:pt x="238132" y="472494"/>
                  <a:pt x="242669" y="460715"/>
                  <a:pt x="251209" y="452175"/>
                </a:cubicBezTo>
                <a:cubicBezTo>
                  <a:pt x="270686" y="432698"/>
                  <a:pt x="286984" y="430202"/>
                  <a:pt x="311499" y="422030"/>
                </a:cubicBezTo>
                <a:lnTo>
                  <a:pt x="442128" y="432079"/>
                </a:lnTo>
                <a:cubicBezTo>
                  <a:pt x="464462" y="441275"/>
                  <a:pt x="467829" y="473047"/>
                  <a:pt x="482321" y="492369"/>
                </a:cubicBezTo>
                <a:cubicBezTo>
                  <a:pt x="520992" y="543930"/>
                  <a:pt x="500624" y="520720"/>
                  <a:pt x="542611" y="562707"/>
                </a:cubicBezTo>
                <a:cubicBezTo>
                  <a:pt x="558918" y="611626"/>
                  <a:pt x="544784" y="579815"/>
                  <a:pt x="582805" y="633046"/>
                </a:cubicBezTo>
                <a:cubicBezTo>
                  <a:pt x="589824" y="642873"/>
                  <a:pt x="595170" y="653914"/>
                  <a:pt x="602901" y="663191"/>
                </a:cubicBezTo>
                <a:cubicBezTo>
                  <a:pt x="611998" y="674108"/>
                  <a:pt x="620060" y="687565"/>
                  <a:pt x="633046" y="693336"/>
                </a:cubicBezTo>
                <a:cubicBezTo>
                  <a:pt x="651664" y="701611"/>
                  <a:pt x="673240" y="700035"/>
                  <a:pt x="693337" y="703384"/>
                </a:cubicBezTo>
                <a:cubicBezTo>
                  <a:pt x="716783" y="696685"/>
                  <a:pt x="740542" y="690999"/>
                  <a:pt x="763675" y="683288"/>
                </a:cubicBezTo>
                <a:cubicBezTo>
                  <a:pt x="797518" y="672007"/>
                  <a:pt x="835841" y="655071"/>
                  <a:pt x="864159" y="633046"/>
                </a:cubicBezTo>
                <a:cubicBezTo>
                  <a:pt x="879115" y="621413"/>
                  <a:pt x="890954" y="606250"/>
                  <a:pt x="904352" y="592852"/>
                </a:cubicBezTo>
                <a:cubicBezTo>
                  <a:pt x="905942" y="584902"/>
                  <a:pt x="919287" y="514031"/>
                  <a:pt x="924449" y="502417"/>
                </a:cubicBezTo>
                <a:cubicBezTo>
                  <a:pt x="932381" y="484570"/>
                  <a:pt x="945860" y="469644"/>
                  <a:pt x="954594" y="452175"/>
                </a:cubicBezTo>
                <a:cubicBezTo>
                  <a:pt x="962660" y="436042"/>
                  <a:pt x="966624" y="418067"/>
                  <a:pt x="974690" y="401934"/>
                </a:cubicBezTo>
                <a:cubicBezTo>
                  <a:pt x="980091" y="391132"/>
                  <a:pt x="989726" y="382754"/>
                  <a:pt x="994787" y="371789"/>
                </a:cubicBezTo>
                <a:cubicBezTo>
                  <a:pt x="1009904" y="339035"/>
                  <a:pt x="1023571" y="305528"/>
                  <a:pt x="1034980" y="271305"/>
                </a:cubicBezTo>
                <a:cubicBezTo>
                  <a:pt x="1040455" y="254880"/>
                  <a:pt x="1048723" y="221267"/>
                  <a:pt x="1065126" y="211015"/>
                </a:cubicBezTo>
                <a:cubicBezTo>
                  <a:pt x="1083090" y="199788"/>
                  <a:pt x="1125416" y="190918"/>
                  <a:pt x="1125416" y="190918"/>
                </a:cubicBezTo>
                <a:cubicBezTo>
                  <a:pt x="1167378" y="218893"/>
                  <a:pt x="1162957" y="208745"/>
                  <a:pt x="1185706" y="271305"/>
                </a:cubicBezTo>
                <a:cubicBezTo>
                  <a:pt x="1191543" y="287356"/>
                  <a:pt x="1187281" y="306718"/>
                  <a:pt x="1195754" y="321547"/>
                </a:cubicBezTo>
                <a:cubicBezTo>
                  <a:pt x="1201746" y="332033"/>
                  <a:pt x="1215851" y="334945"/>
                  <a:pt x="1225899" y="341644"/>
                </a:cubicBezTo>
                <a:cubicBezTo>
                  <a:pt x="1241310" y="380170"/>
                  <a:pt x="1255036" y="411632"/>
                  <a:pt x="1266093" y="452175"/>
                </a:cubicBezTo>
                <a:cubicBezTo>
                  <a:pt x="1268434" y="460759"/>
                  <a:pt x="1276808" y="518490"/>
                  <a:pt x="1286189" y="532562"/>
                </a:cubicBezTo>
                <a:cubicBezTo>
                  <a:pt x="1294072" y="544386"/>
                  <a:pt x="1306286" y="552659"/>
                  <a:pt x="1316334" y="562707"/>
                </a:cubicBezTo>
                <a:cubicBezTo>
                  <a:pt x="1323192" y="583280"/>
                  <a:pt x="1328500" y="608015"/>
                  <a:pt x="1346479" y="622997"/>
                </a:cubicBezTo>
                <a:cubicBezTo>
                  <a:pt x="1357986" y="632587"/>
                  <a:pt x="1373275" y="636395"/>
                  <a:pt x="1386673" y="643094"/>
                </a:cubicBezTo>
                <a:cubicBezTo>
                  <a:pt x="1410119" y="639745"/>
                  <a:pt x="1434542" y="640535"/>
                  <a:pt x="1457011" y="633046"/>
                </a:cubicBezTo>
                <a:cubicBezTo>
                  <a:pt x="1485608" y="623514"/>
                  <a:pt x="1518058" y="596394"/>
                  <a:pt x="1537398" y="572756"/>
                </a:cubicBezTo>
                <a:cubicBezTo>
                  <a:pt x="1539899" y="569699"/>
                  <a:pt x="1602557" y="488873"/>
                  <a:pt x="1617785" y="462224"/>
                </a:cubicBezTo>
                <a:cubicBezTo>
                  <a:pt x="1643259" y="417644"/>
                  <a:pt x="1634552" y="417818"/>
                  <a:pt x="1668027" y="371789"/>
                </a:cubicBezTo>
                <a:cubicBezTo>
                  <a:pt x="1683413" y="350633"/>
                  <a:pt x="1701521" y="331596"/>
                  <a:pt x="1718268" y="311499"/>
                </a:cubicBezTo>
                <a:cubicBezTo>
                  <a:pt x="1724967" y="281354"/>
                  <a:pt x="1731421" y="251153"/>
                  <a:pt x="1738365" y="221063"/>
                </a:cubicBezTo>
                <a:cubicBezTo>
                  <a:pt x="1741470" y="207607"/>
                  <a:pt x="1742973" y="193563"/>
                  <a:pt x="1748413" y="180870"/>
                </a:cubicBezTo>
                <a:cubicBezTo>
                  <a:pt x="1766174" y="139428"/>
                  <a:pt x="1774971" y="154313"/>
                  <a:pt x="1808704" y="120580"/>
                </a:cubicBezTo>
                <a:cubicBezTo>
                  <a:pt x="1820546" y="108738"/>
                  <a:pt x="1828801" y="93784"/>
                  <a:pt x="1838849" y="80386"/>
                </a:cubicBezTo>
                <a:cubicBezTo>
                  <a:pt x="1842198" y="70338"/>
                  <a:pt x="1842280" y="58512"/>
                  <a:pt x="1848897" y="50241"/>
                </a:cubicBezTo>
                <a:cubicBezTo>
                  <a:pt x="1856441" y="40811"/>
                  <a:pt x="1869765" y="37876"/>
                  <a:pt x="1879042" y="30145"/>
                </a:cubicBezTo>
                <a:cubicBezTo>
                  <a:pt x="1889959" y="21048"/>
                  <a:pt x="1899139" y="10048"/>
                  <a:pt x="1909187" y="0"/>
                </a:cubicBezTo>
                <a:cubicBezTo>
                  <a:pt x="1962778" y="3349"/>
                  <a:pt x="2016560" y="4427"/>
                  <a:pt x="2069961" y="10048"/>
                </a:cubicBezTo>
                <a:cubicBezTo>
                  <a:pt x="2080495" y="11157"/>
                  <a:pt x="2091745" y="13593"/>
                  <a:pt x="2100106" y="20096"/>
                </a:cubicBezTo>
                <a:cubicBezTo>
                  <a:pt x="2122540" y="37545"/>
                  <a:pt x="2140299" y="60289"/>
                  <a:pt x="2160396" y="80386"/>
                </a:cubicBezTo>
                <a:cubicBezTo>
                  <a:pt x="2170444" y="90435"/>
                  <a:pt x="2176330" y="110532"/>
                  <a:pt x="2190541" y="110532"/>
                </a:cubicBezTo>
                <a:lnTo>
                  <a:pt x="2260879" y="110532"/>
                </a:lnTo>
              </a:path>
            </a:pathLst>
          </a:cu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520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ASCII</a:t>
            </a:r>
          </a:p>
          <a:p>
            <a:pPr lvl="1"/>
            <a:r>
              <a:rPr lang="en-US" altLang="ko-KR" dirty="0"/>
              <a:t>Unicode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ko-KR" altLang="en-US" dirty="0"/>
              <a:t>보고서</a:t>
            </a:r>
            <a:endParaRPr lang="en-US" altLang="ko-KR" dirty="0"/>
          </a:p>
          <a:p>
            <a:pPr lvl="2"/>
            <a:r>
              <a:rPr lang="ko-KR" altLang="en-US" dirty="0"/>
              <a:t>수업</a:t>
            </a:r>
            <a:endParaRPr lang="en-US" altLang="ko-KR" dirty="0"/>
          </a:p>
          <a:p>
            <a:pPr lvl="2"/>
            <a:r>
              <a:rPr lang="en-US" altLang="ko-KR" dirty="0"/>
              <a:t>ASCII</a:t>
            </a:r>
          </a:p>
          <a:p>
            <a:pPr lvl="2"/>
            <a:r>
              <a:rPr lang="en-US" altLang="ko-KR" dirty="0"/>
              <a:t>Unicode</a:t>
            </a:r>
          </a:p>
          <a:p>
            <a:pPr lvl="2"/>
            <a:r>
              <a:rPr lang="ko-KR" altLang="en-US"/>
              <a:t>진법</a:t>
            </a:r>
            <a:endParaRPr lang="en-US" altLang="ko-KR" dirty="0"/>
          </a:p>
          <a:p>
            <a:pPr lvl="2"/>
            <a:r>
              <a:rPr lang="ko-KR" altLang="en-US" dirty="0"/>
              <a:t>연습문제</a:t>
            </a:r>
            <a:endParaRPr lang="en-US" altLang="ko-KR" dirty="0"/>
          </a:p>
          <a:p>
            <a:pPr lvl="3"/>
            <a:r>
              <a:rPr lang="en-US" altLang="ko-KR" dirty="0"/>
              <a:t>2/16 </a:t>
            </a:r>
            <a:r>
              <a:rPr lang="ko-KR" altLang="en-US" dirty="0"/>
              <a:t>로 계산</a:t>
            </a:r>
            <a:endParaRPr lang="en-US" altLang="ko-KR" dirty="0"/>
          </a:p>
          <a:p>
            <a:pPr lvl="4"/>
            <a:r>
              <a:rPr lang="en-US" altLang="ko-KR" dirty="0"/>
              <a:t>456161</a:t>
            </a:r>
          </a:p>
          <a:p>
            <a:pPr lvl="4"/>
            <a:r>
              <a:rPr lang="en-US" altLang="ko-KR" dirty="0"/>
              <a:t>875</a:t>
            </a:r>
          </a:p>
          <a:p>
            <a:pPr lvl="4"/>
            <a:r>
              <a:rPr lang="en-US" altLang="ko-KR" dirty="0"/>
              <a:t>12</a:t>
            </a:r>
          </a:p>
          <a:p>
            <a:pPr lvl="4"/>
            <a:r>
              <a:rPr lang="en-US" altLang="ko-KR" dirty="0"/>
              <a:t>9999</a:t>
            </a:r>
          </a:p>
          <a:p>
            <a:pPr lvl="4"/>
            <a:r>
              <a:rPr lang="en-US" altLang="ko-KR" dirty="0"/>
              <a:t>546465</a:t>
            </a:r>
          </a:p>
          <a:p>
            <a:pPr lvl="4"/>
            <a:r>
              <a:rPr lang="en-US" altLang="ko-KR" dirty="0"/>
              <a:t>2222</a:t>
            </a:r>
          </a:p>
          <a:p>
            <a:pPr lvl="4"/>
            <a:r>
              <a:rPr lang="en-US" altLang="ko-KR" dirty="0"/>
              <a:t>77105</a:t>
            </a:r>
          </a:p>
          <a:p>
            <a:pPr lvl="4"/>
            <a:r>
              <a:rPr lang="en-US" altLang="ko-KR" dirty="0"/>
              <a:t>212</a:t>
            </a:r>
          </a:p>
          <a:p>
            <a:pPr lvl="4"/>
            <a:r>
              <a:rPr lang="en-US" altLang="ko-KR" dirty="0"/>
              <a:t>5</a:t>
            </a:r>
          </a:p>
          <a:p>
            <a:pPr lvl="4"/>
            <a:r>
              <a:rPr lang="en-US" altLang="ko-KR" dirty="0"/>
              <a:t>3</a:t>
            </a:r>
          </a:p>
          <a:p>
            <a:pPr lvl="1"/>
            <a:r>
              <a:rPr lang="ko-KR" altLang="en-US" dirty="0"/>
              <a:t>프로그램</a:t>
            </a:r>
            <a:endParaRPr lang="en-US" altLang="ko-KR" dirty="0"/>
          </a:p>
          <a:p>
            <a:pPr lvl="2"/>
            <a:r>
              <a:rPr lang="ko-KR" altLang="en-US" dirty="0"/>
              <a:t>키보드에서입력 받아 모니터에 출력</a:t>
            </a:r>
            <a:endParaRPr lang="en-US" altLang="ko-KR" dirty="0"/>
          </a:p>
          <a:p>
            <a:pPr lvl="3"/>
            <a:r>
              <a:rPr lang="en-US" altLang="ko-KR" dirty="0"/>
              <a:t>Ctrl C</a:t>
            </a:r>
            <a:r>
              <a:rPr lang="ko-KR" altLang="en-US" dirty="0"/>
              <a:t>를 누르면 프로그램 종료</a:t>
            </a:r>
            <a:endParaRPr lang="en-US" altLang="ko-KR" dirty="0"/>
          </a:p>
          <a:p>
            <a:pPr lvl="3"/>
            <a:r>
              <a:rPr lang="ko-KR" altLang="en-US" dirty="0" err="1"/>
              <a:t>엔터를</a:t>
            </a:r>
            <a:r>
              <a:rPr lang="ko-KR" altLang="en-US" dirty="0"/>
              <a:t> 입력 하면 </a:t>
            </a:r>
            <a:r>
              <a:rPr lang="en-US" altLang="ko-KR" dirty="0"/>
              <a:t>“ENTER”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16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524401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Data Types - Internal Representation + Size</a:t>
            </a:r>
            <a:endParaRPr lang="ko-KR" altLang="en-US" dirty="0"/>
          </a:p>
          <a:p>
            <a:pPr lvl="2"/>
            <a:r>
              <a:rPr lang="en-US" altLang="ko-KR" dirty="0"/>
              <a:t>Bit </a:t>
            </a:r>
          </a:p>
          <a:p>
            <a:pPr lvl="2"/>
            <a:r>
              <a:rPr lang="en-US" altLang="ko-KR" dirty="0"/>
              <a:t>1 Byte = 8 bit</a:t>
            </a:r>
          </a:p>
          <a:p>
            <a:pPr lvl="2"/>
            <a:r>
              <a:rPr lang="en-US" altLang="ko-KR" dirty="0"/>
              <a:t>Character</a:t>
            </a:r>
          </a:p>
          <a:p>
            <a:pPr lvl="3"/>
            <a:r>
              <a:rPr lang="en-US" altLang="ko-KR" dirty="0"/>
              <a:t>1~4 Byte</a:t>
            </a:r>
          </a:p>
          <a:p>
            <a:pPr lvl="3"/>
            <a:r>
              <a:rPr lang="en-US" altLang="ko-KR" dirty="0"/>
              <a:t>Ex)</a:t>
            </a:r>
          </a:p>
          <a:p>
            <a:pPr lvl="4"/>
            <a:r>
              <a:rPr lang="en-US" altLang="ko-KR" dirty="0"/>
              <a:t>‘0’</a:t>
            </a:r>
          </a:p>
          <a:p>
            <a:pPr lvl="4"/>
            <a:r>
              <a:rPr lang="en-US" altLang="ko-KR" dirty="0"/>
              <a:t>0x30</a:t>
            </a:r>
          </a:p>
          <a:p>
            <a:pPr lvl="4"/>
            <a:r>
              <a:rPr lang="en-US" altLang="ko-KR" dirty="0"/>
              <a:t>0d48</a:t>
            </a:r>
          </a:p>
          <a:p>
            <a:pPr lvl="4"/>
            <a:r>
              <a:rPr lang="en-US" altLang="ko-KR" dirty="0"/>
              <a:t>‘5’</a:t>
            </a:r>
          </a:p>
          <a:p>
            <a:pPr lvl="4"/>
            <a:endParaRPr lang="en-US" altLang="ko-KR" dirty="0"/>
          </a:p>
          <a:p>
            <a:pPr lvl="2"/>
            <a:r>
              <a:rPr lang="en-US" altLang="ko-KR" dirty="0"/>
              <a:t>Number</a:t>
            </a:r>
          </a:p>
          <a:p>
            <a:pPr lvl="3"/>
            <a:r>
              <a:rPr lang="en-US" altLang="ko-KR" dirty="0"/>
              <a:t>Integer</a:t>
            </a:r>
          </a:p>
          <a:p>
            <a:pPr lvl="3"/>
            <a:r>
              <a:rPr lang="en-US" altLang="ko-KR" dirty="0"/>
              <a:t>Float</a:t>
            </a:r>
          </a:p>
          <a:p>
            <a:pPr lvl="2"/>
            <a:r>
              <a:rPr lang="en-US" altLang="ko-KR" dirty="0"/>
              <a:t>Boolean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2023-03-15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17</a:t>
            </a:fld>
            <a:endParaRPr lang="en-US" altLang="ko-KR"/>
          </a:p>
        </p:txBody>
      </p:sp>
      <p:graphicFrame>
        <p:nvGraphicFramePr>
          <p:cNvPr id="10" name="내용 개체 틀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8075484"/>
              </p:ext>
            </p:extLst>
          </p:nvPr>
        </p:nvGraphicFramePr>
        <p:xfrm>
          <a:off x="2660700" y="3534588"/>
          <a:ext cx="2330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300">
                  <a:extLst>
                    <a:ext uri="{9D8B030D-6E8A-4147-A177-3AD203B41FA5}">
                      <a16:colId xmlns:a16="http://schemas.microsoft.com/office/drawing/2014/main" val="313237842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46440817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3421151178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1391169625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417559537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1108082354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3574614605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26362387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731136"/>
                  </a:ext>
                </a:extLst>
              </a:tr>
            </a:tbl>
          </a:graphicData>
        </a:graphic>
      </p:graphicFrame>
      <p:graphicFrame>
        <p:nvGraphicFramePr>
          <p:cNvPr id="11" name="내용 개체 틀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7102324"/>
              </p:ext>
            </p:extLst>
          </p:nvPr>
        </p:nvGraphicFramePr>
        <p:xfrm>
          <a:off x="2660700" y="4164483"/>
          <a:ext cx="2330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300">
                  <a:extLst>
                    <a:ext uri="{9D8B030D-6E8A-4147-A177-3AD203B41FA5}">
                      <a16:colId xmlns:a16="http://schemas.microsoft.com/office/drawing/2014/main" val="313237842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46440817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3421151178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1391169625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417559537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1108082354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3574614605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26362387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731136"/>
                  </a:ext>
                </a:extLst>
              </a:tr>
            </a:tbl>
          </a:graphicData>
        </a:graphic>
      </p:graphicFrame>
      <p:sp>
        <p:nvSpPr>
          <p:cNvPr id="12" name="내용 개체 틀 1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altLang="ko-KR" dirty="0"/>
          </a:p>
          <a:p>
            <a:pPr lvl="1"/>
            <a:r>
              <a:rPr lang="en-US" altLang="ko-KR" dirty="0"/>
              <a:t>Integer – 4Byte</a:t>
            </a:r>
          </a:p>
          <a:p>
            <a:pPr lvl="2"/>
            <a:r>
              <a:rPr lang="en-US" altLang="ko-KR" dirty="0"/>
              <a:t>2^10x2^10x2^10x2^2</a:t>
            </a:r>
            <a:endParaRPr lang="ko-KR" altLang="en-US" dirty="0"/>
          </a:p>
          <a:p>
            <a:pPr lvl="2"/>
            <a:r>
              <a:rPr lang="en-US" altLang="ko-KR" dirty="0"/>
              <a:t>K, M, G, H</a:t>
            </a:r>
          </a:p>
          <a:p>
            <a:pPr lvl="2"/>
            <a:r>
              <a:rPr lang="en-US" altLang="ko-KR" dirty="0"/>
              <a:t>M, m, N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2’s complement</a:t>
            </a:r>
          </a:p>
          <a:p>
            <a:pPr lvl="3"/>
            <a:r>
              <a:rPr lang="en-US" altLang="ko-KR" dirty="0"/>
              <a:t>0101</a:t>
            </a:r>
          </a:p>
          <a:p>
            <a:pPr lvl="3"/>
            <a:r>
              <a:rPr lang="en-US" altLang="ko-KR" dirty="0"/>
              <a:t>1011</a:t>
            </a:r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Float</a:t>
            </a:r>
          </a:p>
          <a:p>
            <a:pPr lvl="2"/>
            <a:r>
              <a:rPr lang="en-US" altLang="ko-KR" dirty="0"/>
              <a:t>12.345</a:t>
            </a:r>
          </a:p>
          <a:p>
            <a:pPr lvl="2"/>
            <a:r>
              <a:rPr lang="en-US" altLang="ko-KR" dirty="0"/>
              <a:t>0.12345 x 10^2</a:t>
            </a:r>
            <a:endParaRPr lang="ko-KR" altLang="en-US" dirty="0"/>
          </a:p>
        </p:txBody>
      </p:sp>
      <p:graphicFrame>
        <p:nvGraphicFramePr>
          <p:cNvPr id="14" name="내용 개체 틀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8593666"/>
              </p:ext>
            </p:extLst>
          </p:nvPr>
        </p:nvGraphicFramePr>
        <p:xfrm>
          <a:off x="2660700" y="3034221"/>
          <a:ext cx="2330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300">
                  <a:extLst>
                    <a:ext uri="{9D8B030D-6E8A-4147-A177-3AD203B41FA5}">
                      <a16:colId xmlns:a16="http://schemas.microsoft.com/office/drawing/2014/main" val="313237842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46440817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3421151178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1391169625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417559537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1108082354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3574614605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26362387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731136"/>
                  </a:ext>
                </a:extLst>
              </a:tr>
            </a:tbl>
          </a:graphicData>
        </a:graphic>
      </p:graphicFrame>
      <p:graphicFrame>
        <p:nvGraphicFramePr>
          <p:cNvPr id="15" name="내용 개체 틀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4187854"/>
              </p:ext>
            </p:extLst>
          </p:nvPr>
        </p:nvGraphicFramePr>
        <p:xfrm>
          <a:off x="5707026" y="2675547"/>
          <a:ext cx="2330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300">
                  <a:extLst>
                    <a:ext uri="{9D8B030D-6E8A-4147-A177-3AD203B41FA5}">
                      <a16:colId xmlns:a16="http://schemas.microsoft.com/office/drawing/2014/main" val="313237842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46440817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3421151178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1391169625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4175595376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1108082354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3574614605"/>
                    </a:ext>
                  </a:extLst>
                </a:gridCol>
                <a:gridCol w="291300">
                  <a:extLst>
                    <a:ext uri="{9D8B030D-6E8A-4147-A177-3AD203B41FA5}">
                      <a16:colId xmlns:a16="http://schemas.microsoft.com/office/drawing/2014/main" val="26362387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731136"/>
                  </a:ext>
                </a:extLst>
              </a:tr>
            </a:tbl>
          </a:graphicData>
        </a:graphic>
      </p:graphicFrame>
      <p:pic>
        <p:nvPicPr>
          <p:cNvPr id="1026" name="Picture 2" descr="Float example.sv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157" y="5421334"/>
            <a:ext cx="6334169" cy="804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8411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en-US" altLang="ko-KR" dirty="0"/>
              <a:t>Keyboard</a:t>
            </a:r>
          </a:p>
          <a:p>
            <a:pPr lvl="2"/>
            <a:r>
              <a:rPr lang="ko-KR" altLang="en-US" dirty="0"/>
              <a:t>숫자</a:t>
            </a:r>
            <a:r>
              <a:rPr lang="en-US" altLang="ko-KR" dirty="0"/>
              <a:t> 2</a:t>
            </a:r>
            <a:r>
              <a:rPr lang="ko-KR" altLang="en-US" dirty="0"/>
              <a:t>개</a:t>
            </a:r>
            <a:endParaRPr lang="en-US" altLang="ko-KR" dirty="0"/>
          </a:p>
          <a:p>
            <a:pPr lvl="2"/>
            <a:r>
              <a:rPr lang="en-US" altLang="ko-KR" dirty="0"/>
              <a:t>ASCII -&gt; Integer</a:t>
            </a:r>
          </a:p>
          <a:p>
            <a:pPr lvl="2"/>
            <a:r>
              <a:rPr lang="ko-KR" altLang="en-US" dirty="0"/>
              <a:t>더하기</a:t>
            </a:r>
            <a:endParaRPr lang="en-US" altLang="ko-KR" dirty="0"/>
          </a:p>
          <a:p>
            <a:pPr lvl="2"/>
            <a:r>
              <a:rPr lang="ko-KR" altLang="en-US" dirty="0"/>
              <a:t>결과 </a:t>
            </a:r>
            <a:endParaRPr lang="en-US" altLang="ko-KR" dirty="0"/>
          </a:p>
          <a:p>
            <a:pPr lvl="2"/>
            <a:r>
              <a:rPr lang="en-US" altLang="ko-KR" dirty="0"/>
              <a:t>Integer -&gt; ASCII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18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26024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ASCII -&gt; Internal Data Type -&gt; ASCII</a:t>
            </a:r>
          </a:p>
          <a:p>
            <a:pPr lvl="1"/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2023-03-20</a:t>
            </a:r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19</a:t>
            </a:fld>
            <a:endParaRPr lang="en-US" altLang="ko-KR"/>
          </a:p>
        </p:txBody>
      </p:sp>
      <p:sp>
        <p:nvSpPr>
          <p:cNvPr id="8" name="직사각형 7"/>
          <p:cNvSpPr/>
          <p:nvPr/>
        </p:nvSpPr>
        <p:spPr bwMode="auto">
          <a:xfrm>
            <a:off x="1165609" y="2291024"/>
            <a:ext cx="2029767" cy="8742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Keyboard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1286189" y="2733152"/>
            <a:ext cx="341644" cy="1708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0" name="직사각형 9"/>
          <p:cNvSpPr/>
          <p:nvPr/>
        </p:nvSpPr>
        <p:spPr bwMode="auto">
          <a:xfrm>
            <a:off x="1748413" y="2733152"/>
            <a:ext cx="341644" cy="152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2" name="내용 개체 틀 1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입력</a:t>
            </a:r>
            <a:endParaRPr lang="en-US" altLang="ko-KR" dirty="0"/>
          </a:p>
          <a:p>
            <a:pPr lvl="1"/>
            <a:r>
              <a:rPr lang="en-US" altLang="ko-KR" dirty="0"/>
              <a:t>ASCII -&gt; Integer</a:t>
            </a:r>
          </a:p>
          <a:p>
            <a:pPr lvl="1"/>
            <a:r>
              <a:rPr lang="en-US" altLang="ko-KR" dirty="0"/>
              <a:t>Input validation</a:t>
            </a:r>
          </a:p>
          <a:p>
            <a:pPr lvl="2"/>
            <a:r>
              <a:rPr lang="ko-KR" altLang="en-US" dirty="0"/>
              <a:t>숫자만 입력 받기</a:t>
            </a:r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</p:txBody>
      </p:sp>
      <p:graphicFrame>
        <p:nvGraphicFramePr>
          <p:cNvPr id="13" name="내용 개체 틀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0195583"/>
              </p:ext>
            </p:extLst>
          </p:nvPr>
        </p:nvGraphicFramePr>
        <p:xfrm>
          <a:off x="1627832" y="2998902"/>
          <a:ext cx="3928904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113">
                  <a:extLst>
                    <a:ext uri="{9D8B030D-6E8A-4147-A177-3AD203B41FA5}">
                      <a16:colId xmlns:a16="http://schemas.microsoft.com/office/drawing/2014/main" val="189700140"/>
                    </a:ext>
                  </a:extLst>
                </a:gridCol>
                <a:gridCol w="491113">
                  <a:extLst>
                    <a:ext uri="{9D8B030D-6E8A-4147-A177-3AD203B41FA5}">
                      <a16:colId xmlns:a16="http://schemas.microsoft.com/office/drawing/2014/main" val="2297241431"/>
                    </a:ext>
                  </a:extLst>
                </a:gridCol>
                <a:gridCol w="555173">
                  <a:extLst>
                    <a:ext uri="{9D8B030D-6E8A-4147-A177-3AD203B41FA5}">
                      <a16:colId xmlns:a16="http://schemas.microsoft.com/office/drawing/2014/main" val="421000744"/>
                    </a:ext>
                  </a:extLst>
                </a:gridCol>
                <a:gridCol w="427053">
                  <a:extLst>
                    <a:ext uri="{9D8B030D-6E8A-4147-A177-3AD203B41FA5}">
                      <a16:colId xmlns:a16="http://schemas.microsoft.com/office/drawing/2014/main" val="380173354"/>
                    </a:ext>
                  </a:extLst>
                </a:gridCol>
                <a:gridCol w="491113">
                  <a:extLst>
                    <a:ext uri="{9D8B030D-6E8A-4147-A177-3AD203B41FA5}">
                      <a16:colId xmlns:a16="http://schemas.microsoft.com/office/drawing/2014/main" val="1271932573"/>
                    </a:ext>
                  </a:extLst>
                </a:gridCol>
                <a:gridCol w="491113">
                  <a:extLst>
                    <a:ext uri="{9D8B030D-6E8A-4147-A177-3AD203B41FA5}">
                      <a16:colId xmlns:a16="http://schemas.microsoft.com/office/drawing/2014/main" val="573344523"/>
                    </a:ext>
                  </a:extLst>
                </a:gridCol>
                <a:gridCol w="491113">
                  <a:extLst>
                    <a:ext uri="{9D8B030D-6E8A-4147-A177-3AD203B41FA5}">
                      <a16:colId xmlns:a16="http://schemas.microsoft.com/office/drawing/2014/main" val="2863362926"/>
                    </a:ext>
                  </a:extLst>
                </a:gridCol>
                <a:gridCol w="491113">
                  <a:extLst>
                    <a:ext uri="{9D8B030D-6E8A-4147-A177-3AD203B41FA5}">
                      <a16:colId xmlns:a16="http://schemas.microsoft.com/office/drawing/2014/main" val="38400131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32</a:t>
                      </a:r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33</a:t>
                      </a:r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34</a:t>
                      </a:r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0D</a:t>
                      </a:r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0A</a:t>
                      </a:r>
                      <a:endParaRPr lang="ko-KR" altLang="en-US" sz="1400" dirty="0"/>
                    </a:p>
                  </a:txBody>
                  <a:tcPr marL="158667" marR="158667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2607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7182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엔지니어</a:t>
            </a:r>
            <a:endParaRPr lang="en-US" altLang="ko-KR" dirty="0"/>
          </a:p>
          <a:p>
            <a:pPr lvl="1"/>
            <a:r>
              <a:rPr lang="ko-KR" altLang="en-US" dirty="0"/>
              <a:t>엔지니어링 </a:t>
            </a:r>
            <a:r>
              <a:rPr lang="en-US" altLang="ko-KR" dirty="0"/>
              <a:t>– SW : 30%</a:t>
            </a:r>
          </a:p>
          <a:p>
            <a:pPr lvl="1"/>
            <a:r>
              <a:rPr lang="ko-KR" altLang="en-US" dirty="0"/>
              <a:t>관리 </a:t>
            </a:r>
            <a:r>
              <a:rPr lang="en-US" altLang="ko-KR" dirty="0"/>
              <a:t>: 30%</a:t>
            </a:r>
          </a:p>
          <a:p>
            <a:pPr lvl="1"/>
            <a:r>
              <a:rPr lang="ko-KR" altLang="en-US" dirty="0"/>
              <a:t>소통 </a:t>
            </a:r>
            <a:r>
              <a:rPr lang="en-US" altLang="ko-KR" dirty="0"/>
              <a:t>: 30%</a:t>
            </a:r>
          </a:p>
          <a:p>
            <a:pPr lvl="2"/>
            <a:r>
              <a:rPr lang="ko-KR" altLang="en-US" dirty="0"/>
              <a:t>협업</a:t>
            </a:r>
            <a:endParaRPr lang="en-US" altLang="ko-KR" dirty="0"/>
          </a:p>
          <a:p>
            <a:r>
              <a:rPr lang="ko-KR" altLang="en-US" dirty="0"/>
              <a:t>절차적 프로그램</a:t>
            </a:r>
            <a:endParaRPr lang="en-US" altLang="ko-KR" dirty="0"/>
          </a:p>
          <a:p>
            <a:pPr lvl="1"/>
            <a:r>
              <a:rPr lang="ko-KR" altLang="en-US" dirty="0"/>
              <a:t>절차 </a:t>
            </a:r>
            <a:r>
              <a:rPr lang="en-US" altLang="ko-KR" dirty="0"/>
              <a:t>– </a:t>
            </a:r>
            <a:r>
              <a:rPr lang="ko-KR" altLang="en-US" dirty="0"/>
              <a:t>순서</a:t>
            </a:r>
            <a:endParaRPr lang="en-US" altLang="ko-KR" dirty="0"/>
          </a:p>
          <a:p>
            <a:pPr lvl="1"/>
            <a:r>
              <a:rPr lang="ko-KR" altLang="en-US" dirty="0"/>
              <a:t>프로그램 </a:t>
            </a:r>
            <a:r>
              <a:rPr lang="en-US" altLang="ko-KR" dirty="0"/>
              <a:t>– </a:t>
            </a:r>
            <a:r>
              <a:rPr lang="ko-KR" altLang="en-US" dirty="0"/>
              <a:t>컴퓨터를 구동 시키는 명령어 들의 집합</a:t>
            </a:r>
            <a:endParaRPr lang="en-US" altLang="ko-KR" dirty="0"/>
          </a:p>
          <a:p>
            <a:r>
              <a:rPr lang="ko-KR" altLang="en-US" dirty="0"/>
              <a:t>프로그램</a:t>
            </a:r>
            <a:endParaRPr lang="en-US" altLang="ko-KR" dirty="0"/>
          </a:p>
          <a:p>
            <a:pPr lvl="1"/>
            <a:r>
              <a:rPr lang="ko-KR" altLang="en-US" dirty="0"/>
              <a:t>사용자와 컴퓨터 사이에서 사용자의 명령을 전달해주는 역할 </a:t>
            </a:r>
            <a:endParaRPr lang="en-US" altLang="ko-KR" dirty="0"/>
          </a:p>
          <a:p>
            <a:pPr lvl="2"/>
            <a:r>
              <a:rPr lang="ko-KR" altLang="en-US" dirty="0"/>
              <a:t>컴퓨터의 언어 </a:t>
            </a:r>
            <a:r>
              <a:rPr lang="en-US" altLang="ko-KR" dirty="0"/>
              <a:t>– </a:t>
            </a:r>
            <a:r>
              <a:rPr lang="ko-KR" altLang="en-US" dirty="0"/>
              <a:t>기계어</a:t>
            </a:r>
            <a:endParaRPr lang="en-US" altLang="ko-KR" dirty="0"/>
          </a:p>
          <a:p>
            <a:pPr lvl="2"/>
            <a:r>
              <a:rPr lang="ko-KR" altLang="en-US" dirty="0"/>
              <a:t>프로그래밍 언어 </a:t>
            </a:r>
            <a:r>
              <a:rPr lang="en-US" altLang="ko-KR" dirty="0"/>
              <a:t>– Java </a:t>
            </a:r>
          </a:p>
          <a:p>
            <a:pPr lvl="2"/>
            <a:r>
              <a:rPr lang="ko-KR" altLang="en-US" dirty="0"/>
              <a:t>사용자의 언어 </a:t>
            </a:r>
            <a:r>
              <a:rPr lang="en-US" altLang="ko-KR" dirty="0"/>
              <a:t>– </a:t>
            </a:r>
            <a:r>
              <a:rPr lang="ko-KR" altLang="en-US" dirty="0"/>
              <a:t>자연어</a:t>
            </a:r>
            <a:endParaRPr lang="en-US" altLang="ko-KR" dirty="0"/>
          </a:p>
          <a:p>
            <a:pPr lvl="1"/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소프트웨어 종류 </a:t>
            </a:r>
            <a:r>
              <a:rPr lang="en-US" altLang="ko-KR" dirty="0"/>
              <a:t>– </a:t>
            </a:r>
            <a:r>
              <a:rPr lang="ko-KR" altLang="en-US" dirty="0"/>
              <a:t>기술적</a:t>
            </a:r>
            <a:endParaRPr lang="en-US" altLang="ko-KR" dirty="0"/>
          </a:p>
          <a:p>
            <a:pPr lvl="1"/>
            <a:r>
              <a:rPr lang="en-US" altLang="ko-KR" dirty="0"/>
              <a:t>Enterprise</a:t>
            </a:r>
          </a:p>
          <a:p>
            <a:pPr lvl="2"/>
            <a:r>
              <a:rPr lang="en-US" altLang="ko-KR" dirty="0"/>
              <a:t>Communication</a:t>
            </a:r>
          </a:p>
          <a:p>
            <a:pPr lvl="2"/>
            <a:r>
              <a:rPr lang="en-US" altLang="ko-KR" dirty="0"/>
              <a:t>Database</a:t>
            </a:r>
          </a:p>
          <a:p>
            <a:pPr lvl="2"/>
            <a:r>
              <a:rPr lang="en-US" altLang="ko-KR" dirty="0"/>
              <a:t>Web</a:t>
            </a:r>
          </a:p>
          <a:p>
            <a:pPr lvl="1"/>
            <a:r>
              <a:rPr lang="en-US" altLang="ko-KR" dirty="0"/>
              <a:t>Standard</a:t>
            </a:r>
          </a:p>
          <a:p>
            <a:pPr lvl="2"/>
            <a:r>
              <a:rPr lang="en-US" altLang="ko-KR" dirty="0"/>
              <a:t>Graphical User Interface</a:t>
            </a:r>
          </a:p>
          <a:p>
            <a:pPr lvl="1"/>
            <a:r>
              <a:rPr lang="en-US" altLang="ko-KR" dirty="0"/>
              <a:t>Embedded</a:t>
            </a:r>
          </a:p>
          <a:p>
            <a:pPr lvl="2"/>
            <a:r>
              <a:rPr lang="en-US" altLang="ko-KR" dirty="0"/>
              <a:t>HW monitor and control</a:t>
            </a:r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융합소프트웨어 전공</a:t>
            </a:r>
          </a:p>
        </p:txBody>
      </p:sp>
    </p:spTree>
    <p:extLst>
      <p:ext uri="{BB962C8B-B14F-4D97-AF65-F5344CB8AC3E}">
        <p14:creationId xmlns:p14="http://schemas.microsoft.com/office/powerpoint/2010/main" val="572400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</a:t>
            </a:r>
            <a:r>
              <a:rPr lang="ko-KR" altLang="en-US" dirty="0">
                <a:sym typeface="Wingdings" panose="05000000000000000000" pitchFamily="2" charset="2"/>
              </a:rPr>
              <a:t>연산자를 입력 하세요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&gt;+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&gt;23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&gt;34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57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</a:t>
            </a:r>
            <a:r>
              <a:rPr lang="ko-KR" altLang="en-US" dirty="0">
                <a:sym typeface="Wingdings" panose="05000000000000000000" pitchFamily="2" charset="2"/>
              </a:rPr>
              <a:t>연산자를 입력 하세요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/>
              <a:t>&gt;-</a:t>
            </a:r>
          </a:p>
          <a:p>
            <a:pPr lvl="1"/>
            <a:r>
              <a:rPr lang="en-US" altLang="ko-KR" dirty="0"/>
              <a:t>&gt;78</a:t>
            </a:r>
          </a:p>
          <a:p>
            <a:pPr lvl="1"/>
            <a:r>
              <a:rPr lang="en-US" altLang="ko-KR" dirty="0"/>
              <a:t>&gt;45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33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</a:t>
            </a:r>
            <a:r>
              <a:rPr lang="ko-KR" altLang="en-US" dirty="0">
                <a:sym typeface="Wingdings" panose="05000000000000000000" pitchFamily="2" charset="2"/>
              </a:rPr>
              <a:t>연산자를 입력 하세요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종료 </a:t>
            </a:r>
            <a:r>
              <a:rPr lang="en-US" altLang="ko-KR" dirty="0">
                <a:sym typeface="Wingdings" panose="05000000000000000000" pitchFamily="2" charset="2"/>
              </a:rPr>
              <a:t>: q)</a:t>
            </a: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&gt;q</a:t>
            </a: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pPr lvl="1"/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66700" lvl="1" indent="-266700">
              <a:buFont typeface="Wingdings" panose="05000000000000000000" pitchFamily="2" charset="2"/>
              <a:buChar char="§"/>
            </a:pPr>
            <a:r>
              <a:rPr lang="en-US" altLang="ko-KR" dirty="0"/>
              <a:t>ASCII -&gt; Internal Data Type -&gt; ASCII</a:t>
            </a:r>
          </a:p>
          <a:p>
            <a:pPr lvl="1"/>
            <a:r>
              <a:rPr lang="en-US" altLang="ko-KR" dirty="0"/>
              <a:t>ASCII -&gt; Integer</a:t>
            </a:r>
          </a:p>
          <a:p>
            <a:pPr lvl="1"/>
            <a:r>
              <a:rPr lang="en-US" altLang="ko-KR" dirty="0"/>
              <a:t>Integer -&gt;ASCII</a:t>
            </a:r>
          </a:p>
          <a:p>
            <a:pPr lvl="2"/>
            <a:r>
              <a:rPr lang="en-US" altLang="ko-KR" dirty="0"/>
              <a:t>56</a:t>
            </a:r>
          </a:p>
          <a:p>
            <a:pPr lvl="3"/>
            <a:r>
              <a:rPr lang="en-US" altLang="ko-KR" dirty="0">
                <a:sym typeface="Wingdings" panose="05000000000000000000" pitchFamily="2" charset="2"/>
              </a:rPr>
              <a:t> 56 mod 10 = 6</a:t>
            </a:r>
          </a:p>
          <a:p>
            <a:pPr lvl="3"/>
            <a:r>
              <a:rPr lang="en-US" altLang="ko-KR" dirty="0">
                <a:sym typeface="Wingdings" panose="05000000000000000000" pitchFamily="2" charset="2"/>
              </a:rPr>
              <a:t> 5 mode 10 = 5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20</a:t>
            </a:fld>
            <a:endParaRPr lang="en-US" altLang="ko-KR"/>
          </a:p>
        </p:txBody>
      </p:sp>
      <p:graphicFrame>
        <p:nvGraphicFramePr>
          <p:cNvPr id="9" name="내용 개체 틀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8625842"/>
              </p:ext>
            </p:extLst>
          </p:nvPr>
        </p:nvGraphicFramePr>
        <p:xfrm>
          <a:off x="5465531" y="2588594"/>
          <a:ext cx="3928904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113">
                  <a:extLst>
                    <a:ext uri="{9D8B030D-6E8A-4147-A177-3AD203B41FA5}">
                      <a16:colId xmlns:a16="http://schemas.microsoft.com/office/drawing/2014/main" val="189700140"/>
                    </a:ext>
                  </a:extLst>
                </a:gridCol>
                <a:gridCol w="491113">
                  <a:extLst>
                    <a:ext uri="{9D8B030D-6E8A-4147-A177-3AD203B41FA5}">
                      <a16:colId xmlns:a16="http://schemas.microsoft.com/office/drawing/2014/main" val="2297241431"/>
                    </a:ext>
                  </a:extLst>
                </a:gridCol>
                <a:gridCol w="555173">
                  <a:extLst>
                    <a:ext uri="{9D8B030D-6E8A-4147-A177-3AD203B41FA5}">
                      <a16:colId xmlns:a16="http://schemas.microsoft.com/office/drawing/2014/main" val="421000744"/>
                    </a:ext>
                  </a:extLst>
                </a:gridCol>
                <a:gridCol w="427053">
                  <a:extLst>
                    <a:ext uri="{9D8B030D-6E8A-4147-A177-3AD203B41FA5}">
                      <a16:colId xmlns:a16="http://schemas.microsoft.com/office/drawing/2014/main" val="380173354"/>
                    </a:ext>
                  </a:extLst>
                </a:gridCol>
                <a:gridCol w="491113">
                  <a:extLst>
                    <a:ext uri="{9D8B030D-6E8A-4147-A177-3AD203B41FA5}">
                      <a16:colId xmlns:a16="http://schemas.microsoft.com/office/drawing/2014/main" val="1271932573"/>
                    </a:ext>
                  </a:extLst>
                </a:gridCol>
                <a:gridCol w="491113">
                  <a:extLst>
                    <a:ext uri="{9D8B030D-6E8A-4147-A177-3AD203B41FA5}">
                      <a16:colId xmlns:a16="http://schemas.microsoft.com/office/drawing/2014/main" val="573344523"/>
                    </a:ext>
                  </a:extLst>
                </a:gridCol>
                <a:gridCol w="491113">
                  <a:extLst>
                    <a:ext uri="{9D8B030D-6E8A-4147-A177-3AD203B41FA5}">
                      <a16:colId xmlns:a16="http://schemas.microsoft.com/office/drawing/2014/main" val="2863362926"/>
                    </a:ext>
                  </a:extLst>
                </a:gridCol>
                <a:gridCol w="491113">
                  <a:extLst>
                    <a:ext uri="{9D8B030D-6E8A-4147-A177-3AD203B41FA5}">
                      <a16:colId xmlns:a16="http://schemas.microsoft.com/office/drawing/2014/main" val="38400131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36</a:t>
                      </a:r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35</a:t>
                      </a:r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158667" marR="15866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2607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3648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Abstraction</a:t>
            </a:r>
          </a:p>
          <a:p>
            <a:pPr lvl="2"/>
            <a:r>
              <a:rPr lang="en-US" altLang="ko-KR" dirty="0"/>
              <a:t>Meta-Instance == Type</a:t>
            </a:r>
          </a:p>
          <a:p>
            <a:pPr lvl="2"/>
            <a:r>
              <a:rPr lang="en-US" altLang="ko-KR" dirty="0"/>
              <a:t>Commonality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Type – Class</a:t>
            </a:r>
          </a:p>
          <a:p>
            <a:pPr lvl="2"/>
            <a:r>
              <a:rPr lang="en-US" altLang="ko-KR" dirty="0"/>
              <a:t>Instance - Object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참고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언어</a:t>
            </a:r>
            <a:endParaRPr lang="en-US" altLang="ko-KR" dirty="0"/>
          </a:p>
          <a:p>
            <a:pPr lvl="2"/>
            <a:r>
              <a:rPr lang="ko-KR" altLang="en-US" dirty="0"/>
              <a:t>문법 </a:t>
            </a:r>
            <a:r>
              <a:rPr lang="en-US" altLang="ko-KR" dirty="0"/>
              <a:t>+ </a:t>
            </a:r>
            <a:r>
              <a:rPr lang="ko-KR" altLang="en-US" dirty="0"/>
              <a:t>의미</a:t>
            </a:r>
            <a:endParaRPr lang="en-US" altLang="ko-KR" dirty="0"/>
          </a:p>
          <a:p>
            <a:pPr lvl="2"/>
            <a:endParaRPr lang="en-US" altLang="ko-KR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2023-03-22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21</a:t>
            </a:fld>
            <a:endParaRPr lang="en-US" altLang="ko-KR"/>
          </a:p>
        </p:txBody>
      </p:sp>
      <p:sp>
        <p:nvSpPr>
          <p:cNvPr id="9" name="타원 8"/>
          <p:cNvSpPr/>
          <p:nvPr/>
        </p:nvSpPr>
        <p:spPr bwMode="auto">
          <a:xfrm>
            <a:off x="1212574" y="2673626"/>
            <a:ext cx="1789043" cy="153062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0" name="직사각형 9"/>
          <p:cNvSpPr/>
          <p:nvPr/>
        </p:nvSpPr>
        <p:spPr bwMode="auto">
          <a:xfrm>
            <a:off x="1892935" y="3160643"/>
            <a:ext cx="894522" cy="49695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1" name="자유형 10"/>
          <p:cNvSpPr/>
          <p:nvPr/>
        </p:nvSpPr>
        <p:spPr bwMode="auto">
          <a:xfrm>
            <a:off x="3787747" y="2989472"/>
            <a:ext cx="1142062" cy="1204871"/>
          </a:xfrm>
          <a:custGeom>
            <a:avLst/>
            <a:gdLst>
              <a:gd name="connsiteX0" fmla="*/ 694801 w 1142062"/>
              <a:gd name="connsiteY0" fmla="*/ 628371 h 1204871"/>
              <a:gd name="connsiteX1" fmla="*/ 565592 w 1142062"/>
              <a:gd name="connsiteY1" fmla="*/ 379893 h 1204871"/>
              <a:gd name="connsiteX2" fmla="*/ 515896 w 1142062"/>
              <a:gd name="connsiteY2" fmla="*/ 300380 h 1204871"/>
              <a:gd name="connsiteX3" fmla="*/ 496018 w 1142062"/>
              <a:gd name="connsiteY3" fmla="*/ 171171 h 1204871"/>
              <a:gd name="connsiteX4" fmla="*/ 535775 w 1142062"/>
              <a:gd name="connsiteY4" fmla="*/ 2206 h 1204871"/>
              <a:gd name="connsiteX5" fmla="*/ 555653 w 1142062"/>
              <a:gd name="connsiteY5" fmla="*/ 22085 h 1204871"/>
              <a:gd name="connsiteX6" fmla="*/ 535775 w 1142062"/>
              <a:gd name="connsiteY6" fmla="*/ 389832 h 1204871"/>
              <a:gd name="connsiteX7" fmla="*/ 595410 w 1142062"/>
              <a:gd name="connsiteY7" fmla="*/ 280502 h 1204871"/>
              <a:gd name="connsiteX8" fmla="*/ 744496 w 1142062"/>
              <a:gd name="connsiteY8" fmla="*/ 71780 h 1204871"/>
              <a:gd name="connsiteX9" fmla="*/ 853827 w 1142062"/>
              <a:gd name="connsiteY9" fmla="*/ 32024 h 1204871"/>
              <a:gd name="connsiteX10" fmla="*/ 893583 w 1142062"/>
              <a:gd name="connsiteY10" fmla="*/ 2206 h 1204871"/>
              <a:gd name="connsiteX11" fmla="*/ 1102305 w 1142062"/>
              <a:gd name="connsiteY11" fmla="*/ 181111 h 1204871"/>
              <a:gd name="connsiteX12" fmla="*/ 1122183 w 1142062"/>
              <a:gd name="connsiteY12" fmla="*/ 340137 h 1204871"/>
              <a:gd name="connsiteX13" fmla="*/ 1142062 w 1142062"/>
              <a:gd name="connsiteY13" fmla="*/ 558798 h 1204871"/>
              <a:gd name="connsiteX14" fmla="*/ 1082427 w 1142062"/>
              <a:gd name="connsiteY14" fmla="*/ 678067 h 1204871"/>
              <a:gd name="connsiteX15" fmla="*/ 1062549 w 1142062"/>
              <a:gd name="connsiteY15" fmla="*/ 1095511 h 1204871"/>
              <a:gd name="connsiteX16" fmla="*/ 1042670 w 1142062"/>
              <a:gd name="connsiteY16" fmla="*/ 1115389 h 1204871"/>
              <a:gd name="connsiteX17" fmla="*/ 843888 w 1142062"/>
              <a:gd name="connsiteY17" fmla="*/ 1125328 h 1204871"/>
              <a:gd name="connsiteX18" fmla="*/ 804131 w 1142062"/>
              <a:gd name="connsiteY18" fmla="*/ 1155145 h 1204871"/>
              <a:gd name="connsiteX19" fmla="*/ 724618 w 1142062"/>
              <a:gd name="connsiteY19" fmla="*/ 1184963 h 1204871"/>
              <a:gd name="connsiteX20" fmla="*/ 38818 w 1142062"/>
              <a:gd name="connsiteY20" fmla="*/ 1155145 h 1204871"/>
              <a:gd name="connsiteX21" fmla="*/ 48757 w 1142062"/>
              <a:gd name="connsiteY21" fmla="*/ 866911 h 1204871"/>
              <a:gd name="connsiteX22" fmla="*/ 78575 w 1142062"/>
              <a:gd name="connsiteY22" fmla="*/ 847032 h 1204871"/>
              <a:gd name="connsiteX23" fmla="*/ 108392 w 1142062"/>
              <a:gd name="connsiteY23" fmla="*/ 807276 h 1204871"/>
              <a:gd name="connsiteX24" fmla="*/ 187905 w 1142062"/>
              <a:gd name="connsiteY24" fmla="*/ 797337 h 1204871"/>
              <a:gd name="connsiteX25" fmla="*/ 217723 w 1142062"/>
              <a:gd name="connsiteY25" fmla="*/ 777458 h 1204871"/>
              <a:gd name="connsiteX26" fmla="*/ 336992 w 1142062"/>
              <a:gd name="connsiteY26" fmla="*/ 747641 h 1204871"/>
              <a:gd name="connsiteX27" fmla="*/ 376749 w 1142062"/>
              <a:gd name="connsiteY27" fmla="*/ 638311 h 1204871"/>
              <a:gd name="connsiteX28" fmla="*/ 386688 w 1142062"/>
              <a:gd name="connsiteY28" fmla="*/ 568737 h 1204871"/>
              <a:gd name="connsiteX29" fmla="*/ 426444 w 1142062"/>
              <a:gd name="connsiteY29" fmla="*/ 409711 h 1204871"/>
              <a:gd name="connsiteX30" fmla="*/ 436383 w 1142062"/>
              <a:gd name="connsiteY30" fmla="*/ 280502 h 1204871"/>
              <a:gd name="connsiteX31" fmla="*/ 446323 w 1142062"/>
              <a:gd name="connsiteY31" fmla="*/ 240745 h 1204871"/>
              <a:gd name="connsiteX32" fmla="*/ 416505 w 1142062"/>
              <a:gd name="connsiteY32" fmla="*/ 41963 h 1204871"/>
              <a:gd name="connsiteX33" fmla="*/ 406566 w 1142062"/>
              <a:gd name="connsiteY33" fmla="*/ 2206 h 1204871"/>
              <a:gd name="connsiteX34" fmla="*/ 436383 w 1142062"/>
              <a:gd name="connsiteY34" fmla="*/ 22085 h 1204871"/>
              <a:gd name="connsiteX35" fmla="*/ 456262 w 1142062"/>
              <a:gd name="connsiteY35" fmla="*/ 71780 h 1204871"/>
              <a:gd name="connsiteX36" fmla="*/ 476140 w 1142062"/>
              <a:gd name="connsiteY36" fmla="*/ 101598 h 1204871"/>
              <a:gd name="connsiteX37" fmla="*/ 505957 w 1142062"/>
              <a:gd name="connsiteY37" fmla="*/ 181111 h 1204871"/>
              <a:gd name="connsiteX38" fmla="*/ 515896 w 1142062"/>
              <a:gd name="connsiteY38" fmla="*/ 240745 h 1204871"/>
              <a:gd name="connsiteX39" fmla="*/ 535775 w 1142062"/>
              <a:gd name="connsiteY39" fmla="*/ 260624 h 1204871"/>
              <a:gd name="connsiteX40" fmla="*/ 545714 w 1142062"/>
              <a:gd name="connsiteY40" fmla="*/ 310319 h 1204871"/>
              <a:gd name="connsiteX41" fmla="*/ 575531 w 1142062"/>
              <a:gd name="connsiteY41" fmla="*/ 369954 h 1204871"/>
              <a:gd name="connsiteX42" fmla="*/ 585470 w 1142062"/>
              <a:gd name="connsiteY42" fmla="*/ 409711 h 1204871"/>
              <a:gd name="connsiteX43" fmla="*/ 575531 w 1142062"/>
              <a:gd name="connsiteY43" fmla="*/ 320258 h 1204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142062" h="1204871">
                <a:moveTo>
                  <a:pt x="694801" y="628371"/>
                </a:moveTo>
                <a:cubicBezTo>
                  <a:pt x="651731" y="545545"/>
                  <a:pt x="610295" y="461849"/>
                  <a:pt x="565592" y="379893"/>
                </a:cubicBezTo>
                <a:cubicBezTo>
                  <a:pt x="550625" y="352454"/>
                  <a:pt x="525780" y="330031"/>
                  <a:pt x="515896" y="300380"/>
                </a:cubicBezTo>
                <a:cubicBezTo>
                  <a:pt x="502116" y="259040"/>
                  <a:pt x="502644" y="214241"/>
                  <a:pt x="496018" y="171171"/>
                </a:cubicBezTo>
                <a:cubicBezTo>
                  <a:pt x="509270" y="114849"/>
                  <a:pt x="514286" y="55927"/>
                  <a:pt x="535775" y="2206"/>
                </a:cubicBezTo>
                <a:cubicBezTo>
                  <a:pt x="539255" y="-6495"/>
                  <a:pt x="555653" y="12714"/>
                  <a:pt x="555653" y="22085"/>
                </a:cubicBezTo>
                <a:cubicBezTo>
                  <a:pt x="555653" y="144846"/>
                  <a:pt x="517108" y="268498"/>
                  <a:pt x="535775" y="389832"/>
                </a:cubicBezTo>
                <a:cubicBezTo>
                  <a:pt x="542087" y="430861"/>
                  <a:pt x="572383" y="315042"/>
                  <a:pt x="595410" y="280502"/>
                </a:cubicBezTo>
                <a:cubicBezTo>
                  <a:pt x="621651" y="241140"/>
                  <a:pt x="718078" y="92915"/>
                  <a:pt x="744496" y="71780"/>
                </a:cubicBezTo>
                <a:cubicBezTo>
                  <a:pt x="774777" y="47555"/>
                  <a:pt x="817383" y="45276"/>
                  <a:pt x="853827" y="32024"/>
                </a:cubicBezTo>
                <a:cubicBezTo>
                  <a:pt x="867079" y="22085"/>
                  <a:pt x="877655" y="-2345"/>
                  <a:pt x="893583" y="2206"/>
                </a:cubicBezTo>
                <a:cubicBezTo>
                  <a:pt x="1066847" y="51709"/>
                  <a:pt x="1049232" y="61694"/>
                  <a:pt x="1102305" y="181111"/>
                </a:cubicBezTo>
                <a:cubicBezTo>
                  <a:pt x="1108931" y="234120"/>
                  <a:pt x="1117621" y="286911"/>
                  <a:pt x="1122183" y="340137"/>
                </a:cubicBezTo>
                <a:cubicBezTo>
                  <a:pt x="1141549" y="566069"/>
                  <a:pt x="1110715" y="464754"/>
                  <a:pt x="1142062" y="558798"/>
                </a:cubicBezTo>
                <a:cubicBezTo>
                  <a:pt x="1075801" y="625058"/>
                  <a:pt x="1095679" y="585302"/>
                  <a:pt x="1082427" y="678067"/>
                </a:cubicBezTo>
                <a:cubicBezTo>
                  <a:pt x="1075801" y="817215"/>
                  <a:pt x="1075161" y="956777"/>
                  <a:pt x="1062549" y="1095511"/>
                </a:cubicBezTo>
                <a:cubicBezTo>
                  <a:pt x="1061701" y="1104843"/>
                  <a:pt x="1051955" y="1114123"/>
                  <a:pt x="1042670" y="1115389"/>
                </a:cubicBezTo>
                <a:cubicBezTo>
                  <a:pt x="976935" y="1124353"/>
                  <a:pt x="910149" y="1122015"/>
                  <a:pt x="843888" y="1125328"/>
                </a:cubicBezTo>
                <a:cubicBezTo>
                  <a:pt x="830636" y="1135267"/>
                  <a:pt x="818612" y="1147100"/>
                  <a:pt x="804131" y="1155145"/>
                </a:cubicBezTo>
                <a:cubicBezTo>
                  <a:pt x="786297" y="1165053"/>
                  <a:pt x="746939" y="1177523"/>
                  <a:pt x="724618" y="1184963"/>
                </a:cubicBezTo>
                <a:cubicBezTo>
                  <a:pt x="496018" y="1175024"/>
                  <a:pt x="245855" y="1252574"/>
                  <a:pt x="38818" y="1155145"/>
                </a:cubicBezTo>
                <a:cubicBezTo>
                  <a:pt x="-48167" y="1114211"/>
                  <a:pt x="36454" y="962256"/>
                  <a:pt x="48757" y="866911"/>
                </a:cubicBezTo>
                <a:cubicBezTo>
                  <a:pt x="50286" y="855064"/>
                  <a:pt x="70128" y="855479"/>
                  <a:pt x="78575" y="847032"/>
                </a:cubicBezTo>
                <a:cubicBezTo>
                  <a:pt x="90288" y="835319"/>
                  <a:pt x="93312" y="814131"/>
                  <a:pt x="108392" y="807276"/>
                </a:cubicBezTo>
                <a:cubicBezTo>
                  <a:pt x="132708" y="796223"/>
                  <a:pt x="161401" y="800650"/>
                  <a:pt x="187905" y="797337"/>
                </a:cubicBezTo>
                <a:cubicBezTo>
                  <a:pt x="197844" y="790711"/>
                  <a:pt x="206807" y="782310"/>
                  <a:pt x="217723" y="777458"/>
                </a:cubicBezTo>
                <a:cubicBezTo>
                  <a:pt x="264974" y="756457"/>
                  <a:pt x="286987" y="755975"/>
                  <a:pt x="336992" y="747641"/>
                </a:cubicBezTo>
                <a:cubicBezTo>
                  <a:pt x="371579" y="574700"/>
                  <a:pt x="312683" y="846522"/>
                  <a:pt x="376749" y="638311"/>
                </a:cubicBezTo>
                <a:cubicBezTo>
                  <a:pt x="383639" y="615920"/>
                  <a:pt x="382094" y="591709"/>
                  <a:pt x="386688" y="568737"/>
                </a:cubicBezTo>
                <a:cubicBezTo>
                  <a:pt x="408137" y="461492"/>
                  <a:pt x="405069" y="473836"/>
                  <a:pt x="426444" y="409711"/>
                </a:cubicBezTo>
                <a:cubicBezTo>
                  <a:pt x="429757" y="366641"/>
                  <a:pt x="431336" y="323403"/>
                  <a:pt x="436383" y="280502"/>
                </a:cubicBezTo>
                <a:cubicBezTo>
                  <a:pt x="437979" y="266935"/>
                  <a:pt x="447457" y="254358"/>
                  <a:pt x="446323" y="240745"/>
                </a:cubicBezTo>
                <a:cubicBezTo>
                  <a:pt x="440759" y="173974"/>
                  <a:pt x="427520" y="108053"/>
                  <a:pt x="416505" y="41963"/>
                </a:cubicBezTo>
                <a:cubicBezTo>
                  <a:pt x="414259" y="28489"/>
                  <a:pt x="396907" y="11865"/>
                  <a:pt x="406566" y="2206"/>
                </a:cubicBezTo>
                <a:cubicBezTo>
                  <a:pt x="415013" y="-6241"/>
                  <a:pt x="426444" y="15459"/>
                  <a:pt x="436383" y="22085"/>
                </a:cubicBezTo>
                <a:cubicBezTo>
                  <a:pt x="443009" y="38650"/>
                  <a:pt x="448283" y="55822"/>
                  <a:pt x="456262" y="71780"/>
                </a:cubicBezTo>
                <a:cubicBezTo>
                  <a:pt x="461604" y="82464"/>
                  <a:pt x="472363" y="90266"/>
                  <a:pt x="476140" y="101598"/>
                </a:cubicBezTo>
                <a:cubicBezTo>
                  <a:pt x="504839" y="187695"/>
                  <a:pt x="463823" y="138974"/>
                  <a:pt x="505957" y="181111"/>
                </a:cubicBezTo>
                <a:cubicBezTo>
                  <a:pt x="509270" y="200989"/>
                  <a:pt x="508820" y="221876"/>
                  <a:pt x="515896" y="240745"/>
                </a:cubicBezTo>
                <a:cubicBezTo>
                  <a:pt x="519186" y="249519"/>
                  <a:pt x="532084" y="252011"/>
                  <a:pt x="535775" y="260624"/>
                </a:cubicBezTo>
                <a:cubicBezTo>
                  <a:pt x="542430" y="276151"/>
                  <a:pt x="541617" y="293930"/>
                  <a:pt x="545714" y="310319"/>
                </a:cubicBezTo>
                <a:cubicBezTo>
                  <a:pt x="553944" y="343240"/>
                  <a:pt x="556096" y="340802"/>
                  <a:pt x="575531" y="369954"/>
                </a:cubicBezTo>
                <a:cubicBezTo>
                  <a:pt x="578844" y="383206"/>
                  <a:pt x="585470" y="423371"/>
                  <a:pt x="585470" y="409711"/>
                </a:cubicBezTo>
                <a:cubicBezTo>
                  <a:pt x="585470" y="379710"/>
                  <a:pt x="575531" y="320258"/>
                  <a:pt x="575531" y="320258"/>
                </a:cubicBezTo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오른쪽 화살표 11"/>
          <p:cNvSpPr/>
          <p:nvPr/>
        </p:nvSpPr>
        <p:spPr bwMode="auto">
          <a:xfrm>
            <a:off x="3180522" y="3101009"/>
            <a:ext cx="725556" cy="616226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17680432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en-US" altLang="ko-KR" dirty="0"/>
              <a:t>Ex) Prefix </a:t>
            </a:r>
          </a:p>
          <a:p>
            <a:pPr lvl="2"/>
            <a:r>
              <a:rPr lang="en-US" altLang="ko-KR" dirty="0"/>
              <a:t>* 3 + 4 5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 3 * (4 + 5)</a:t>
            </a:r>
          </a:p>
          <a:p>
            <a:pPr lvl="2"/>
            <a:endParaRPr lang="en-US" altLang="ko-KR" dirty="0"/>
          </a:p>
          <a:p>
            <a:pPr lvl="2"/>
            <a:r>
              <a:rPr lang="ko-KR" altLang="en-US" dirty="0"/>
              <a:t>입력</a:t>
            </a:r>
            <a:endParaRPr lang="en-US" altLang="ko-KR" dirty="0"/>
          </a:p>
          <a:p>
            <a:pPr lvl="3"/>
            <a:r>
              <a:rPr lang="en-US" altLang="ko-KR" dirty="0"/>
              <a:t>+</a:t>
            </a:r>
          </a:p>
          <a:p>
            <a:pPr lvl="3"/>
            <a:r>
              <a:rPr lang="en-US" altLang="ko-KR" dirty="0"/>
              <a:t>3</a:t>
            </a:r>
          </a:p>
          <a:p>
            <a:pPr lvl="3"/>
            <a:r>
              <a:rPr lang="en-US" altLang="ko-KR" dirty="0"/>
              <a:t>*</a:t>
            </a:r>
          </a:p>
          <a:p>
            <a:pPr lvl="3"/>
            <a:r>
              <a:rPr lang="en-US" altLang="ko-KR" dirty="0"/>
              <a:t>4</a:t>
            </a:r>
          </a:p>
          <a:p>
            <a:pPr lvl="3"/>
            <a:r>
              <a:rPr lang="en-US" altLang="ko-KR" dirty="0"/>
              <a:t>/</a:t>
            </a:r>
          </a:p>
          <a:p>
            <a:pPr lvl="3"/>
            <a:r>
              <a:rPr lang="en-US" altLang="ko-KR" dirty="0"/>
              <a:t>5</a:t>
            </a:r>
          </a:p>
          <a:p>
            <a:pPr lvl="3"/>
            <a:r>
              <a:rPr lang="en-US" altLang="ko-KR"/>
              <a:t>=</a:t>
            </a:r>
          </a:p>
          <a:p>
            <a:pPr lvl="3"/>
            <a:endParaRPr lang="en-US" altLang="ko-KR"/>
          </a:p>
          <a:p>
            <a:pPr lvl="2"/>
            <a:endParaRPr lang="ko-KR" altLang="en-US" dirty="0"/>
          </a:p>
        </p:txBody>
      </p:sp>
      <p:sp>
        <p:nvSpPr>
          <p:cNvPr id="12" name="내용 개체 틀 1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22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284893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Refactoring</a:t>
            </a:r>
          </a:p>
          <a:p>
            <a:pPr lvl="1"/>
            <a:r>
              <a:rPr lang="en-US" altLang="ko-KR" dirty="0"/>
              <a:t>Exception Handling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계산기</a:t>
            </a:r>
            <a:endParaRPr lang="en-US" altLang="ko-KR" dirty="0"/>
          </a:p>
          <a:p>
            <a:pPr lvl="2"/>
            <a:r>
              <a:rPr lang="ko-KR" altLang="en-US" dirty="0"/>
              <a:t>연산자</a:t>
            </a:r>
            <a:endParaRPr lang="en-US" altLang="ko-KR" dirty="0"/>
          </a:p>
          <a:p>
            <a:pPr lvl="3"/>
            <a:r>
              <a:rPr lang="ko-KR" altLang="en-US" dirty="0"/>
              <a:t>*</a:t>
            </a:r>
            <a:endParaRPr lang="en-US" altLang="ko-KR" dirty="0"/>
          </a:p>
          <a:p>
            <a:pPr lvl="3"/>
            <a:r>
              <a:rPr lang="en-US" altLang="ko-KR" dirty="0"/>
              <a:t>/</a:t>
            </a:r>
          </a:p>
          <a:p>
            <a:pPr lvl="3"/>
            <a:r>
              <a:rPr lang="en-US" altLang="ko-KR" dirty="0"/>
              <a:t>+</a:t>
            </a:r>
          </a:p>
          <a:p>
            <a:pPr lvl="3"/>
            <a:r>
              <a:rPr lang="en-US" altLang="ko-KR" dirty="0"/>
              <a:t>-</a:t>
            </a:r>
          </a:p>
          <a:p>
            <a:pPr lvl="2"/>
            <a:r>
              <a:rPr lang="ko-KR" altLang="en-US" dirty="0" err="1"/>
              <a:t>피연산자</a:t>
            </a:r>
            <a:endParaRPr lang="en-US" altLang="ko-KR" dirty="0"/>
          </a:p>
          <a:p>
            <a:pPr lvl="3"/>
            <a:r>
              <a:rPr lang="en-US" altLang="ko-KR" dirty="0"/>
              <a:t>Integer</a:t>
            </a:r>
          </a:p>
          <a:p>
            <a:pPr lvl="4"/>
            <a:r>
              <a:rPr lang="en-US" altLang="ko-KR" dirty="0" err="1"/>
              <a:t>ASCII</a:t>
            </a:r>
            <a:r>
              <a:rPr lang="en-US" altLang="ko-KR" dirty="0" err="1">
                <a:sym typeface="Wingdings" panose="05000000000000000000" pitchFamily="2" charset="2"/>
              </a:rPr>
              <a:t>I</a:t>
            </a:r>
            <a:r>
              <a:rPr lang="en-US" altLang="ko-KR" dirty="0" err="1"/>
              <a:t>nteger</a:t>
            </a:r>
            <a:endParaRPr lang="en-US" altLang="ko-KR" dirty="0"/>
          </a:p>
          <a:p>
            <a:pPr lvl="4"/>
            <a:r>
              <a:rPr lang="en-US" altLang="ko-KR" dirty="0" err="1"/>
              <a:t>Integer</a:t>
            </a:r>
            <a:r>
              <a:rPr lang="en-US" altLang="ko-KR" dirty="0" err="1">
                <a:sym typeface="Wingdings" panose="05000000000000000000" pitchFamily="2" charset="2"/>
              </a:rPr>
              <a:t></a:t>
            </a:r>
            <a:r>
              <a:rPr lang="en-US" altLang="ko-KR" dirty="0" err="1"/>
              <a:t>ASCII</a:t>
            </a:r>
            <a:endParaRPr lang="en-US" altLang="ko-KR" dirty="0"/>
          </a:p>
          <a:p>
            <a:pPr lvl="3"/>
            <a:r>
              <a:rPr lang="en-US" altLang="ko-KR" dirty="0"/>
              <a:t>Float</a:t>
            </a:r>
          </a:p>
          <a:p>
            <a:pPr lvl="2"/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/>
              <a:t>Ex)</a:t>
            </a:r>
          </a:p>
          <a:p>
            <a:pPr lvl="1"/>
            <a:r>
              <a:rPr lang="ko-KR" altLang="en-US" dirty="0"/>
              <a:t>*</a:t>
            </a:r>
            <a:endParaRPr lang="en-US" altLang="ko-KR" dirty="0"/>
          </a:p>
          <a:p>
            <a:pPr lvl="1"/>
            <a:r>
              <a:rPr lang="en-US" altLang="ko-KR" dirty="0"/>
              <a:t>34</a:t>
            </a:r>
          </a:p>
          <a:p>
            <a:pPr lvl="1"/>
            <a:r>
              <a:rPr lang="en-US" altLang="ko-KR" dirty="0"/>
              <a:t>45</a:t>
            </a:r>
          </a:p>
          <a:p>
            <a:pPr lvl="1"/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2023-03-27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23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442969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en-US" altLang="ko-KR" dirty="0"/>
              <a:t>Exception Handling</a:t>
            </a:r>
          </a:p>
          <a:p>
            <a:pPr lvl="1"/>
            <a:r>
              <a:rPr lang="ko-KR" altLang="en-US" dirty="0"/>
              <a:t>반복 계산</a:t>
            </a:r>
            <a:endParaRPr lang="en-US" altLang="ko-KR" dirty="0"/>
          </a:p>
          <a:p>
            <a:pPr lvl="1"/>
            <a:r>
              <a:rPr lang="en-US" altLang="ko-KR" dirty="0"/>
              <a:t>Prefix Notation </a:t>
            </a:r>
            <a:r>
              <a:rPr lang="ko-KR" altLang="en-US" dirty="0"/>
              <a:t>계산</a:t>
            </a:r>
            <a:endParaRPr lang="en-US" altLang="ko-KR" dirty="0"/>
          </a:p>
          <a:p>
            <a:pPr lvl="2"/>
            <a:r>
              <a:rPr lang="ko-KR" altLang="en-US" dirty="0"/>
              <a:t>* </a:t>
            </a:r>
            <a:r>
              <a:rPr lang="en-US" altLang="ko-KR" dirty="0"/>
              <a:t>- 4 5 6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24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259566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ko-KR" altLang="en-US" dirty="0"/>
              <a:t>계산기</a:t>
            </a:r>
            <a:endParaRPr lang="en-US" altLang="ko-KR" dirty="0"/>
          </a:p>
          <a:p>
            <a:r>
              <a:rPr lang="en-US" altLang="ko-KR" dirty="0"/>
              <a:t>Backlogs</a:t>
            </a:r>
          </a:p>
          <a:p>
            <a:pPr lvl="1"/>
            <a:r>
              <a:rPr lang="en-US" altLang="ko-KR" dirty="0"/>
              <a:t>4</a:t>
            </a:r>
            <a:r>
              <a:rPr lang="ko-KR" altLang="en-US" dirty="0"/>
              <a:t>칙 연산 </a:t>
            </a:r>
            <a:r>
              <a:rPr lang="en-US" altLang="ko-KR" dirty="0"/>
              <a:t>Operator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2"/>
            <a:r>
              <a:rPr lang="ko-KR" altLang="en-US" dirty="0"/>
              <a:t>중복 코드</a:t>
            </a:r>
            <a:r>
              <a:rPr lang="en-US" altLang="ko-KR" dirty="0"/>
              <a:t>(0)</a:t>
            </a:r>
          </a:p>
          <a:p>
            <a:pPr lvl="3"/>
            <a:r>
              <a:rPr lang="en-US" altLang="ko-KR" dirty="0"/>
              <a:t>Quit</a:t>
            </a:r>
            <a:r>
              <a:rPr lang="ko-KR" altLang="en-US" dirty="0"/>
              <a:t>이</a:t>
            </a:r>
            <a:r>
              <a:rPr lang="en-US" altLang="ko-KR" dirty="0"/>
              <a:t> </a:t>
            </a:r>
            <a:r>
              <a:rPr lang="ko-KR" altLang="en-US" dirty="0"/>
              <a:t>숫자를 읽어야 종료 </a:t>
            </a:r>
            <a:r>
              <a:rPr lang="en-US" altLang="ko-KR" dirty="0"/>
              <a:t>(0)</a:t>
            </a:r>
          </a:p>
          <a:p>
            <a:pPr lvl="4"/>
            <a:r>
              <a:rPr lang="en-US" altLang="ko-KR" dirty="0"/>
              <a:t>Single-Entry and Single-Exit (0)</a:t>
            </a:r>
          </a:p>
          <a:p>
            <a:pPr lvl="2"/>
            <a:r>
              <a:rPr lang="ko-KR" altLang="en-US" dirty="0"/>
              <a:t>반복적 실행 </a:t>
            </a:r>
            <a:r>
              <a:rPr lang="en-US" altLang="ko-KR" dirty="0"/>
              <a:t>(0)</a:t>
            </a:r>
          </a:p>
          <a:p>
            <a:pPr lvl="2"/>
            <a:r>
              <a:rPr lang="ko-KR" altLang="en-US" dirty="0"/>
              <a:t>단순</a:t>
            </a:r>
            <a:r>
              <a:rPr lang="en-US" altLang="ko-KR" dirty="0"/>
              <a:t> </a:t>
            </a:r>
            <a:r>
              <a:rPr lang="ko-KR" altLang="en-US" dirty="0"/>
              <a:t>함수를 문장으로 변환 </a:t>
            </a:r>
            <a:r>
              <a:rPr lang="en-US" altLang="ko-KR" dirty="0"/>
              <a:t>(0)</a:t>
            </a:r>
          </a:p>
          <a:p>
            <a:pPr lvl="2"/>
            <a:endParaRPr lang="en-US" altLang="ko-KR" dirty="0"/>
          </a:p>
          <a:p>
            <a:pPr lvl="2"/>
            <a:r>
              <a:rPr lang="ko-KR" altLang="en-US" dirty="0"/>
              <a:t>입력 형식이 너무 경직</a:t>
            </a:r>
            <a:endParaRPr lang="en-US" altLang="ko-KR" dirty="0"/>
          </a:p>
          <a:p>
            <a:pPr lvl="3"/>
            <a:r>
              <a:rPr lang="ko-KR" altLang="en-US" dirty="0"/>
              <a:t>문법</a:t>
            </a:r>
            <a:r>
              <a:rPr lang="en-US" altLang="ko-KR" dirty="0"/>
              <a:t> </a:t>
            </a:r>
            <a:r>
              <a:rPr lang="ko-KR" altLang="en-US" dirty="0"/>
              <a:t>적 구조</a:t>
            </a:r>
            <a:endParaRPr lang="en-US" altLang="ko-KR" dirty="0"/>
          </a:p>
          <a:p>
            <a:pPr lvl="4"/>
            <a:r>
              <a:rPr lang="en-US" altLang="ko-KR" dirty="0"/>
              <a:t>Token  </a:t>
            </a:r>
            <a:r>
              <a:rPr lang="ko-KR" altLang="en-US" dirty="0"/>
              <a:t>분리를</a:t>
            </a:r>
            <a:r>
              <a:rPr lang="en-US" altLang="ko-KR" dirty="0"/>
              <a:t> enter - space</a:t>
            </a:r>
            <a:r>
              <a:rPr lang="en-US" altLang="ko-KR"/>
              <a:t>, tab</a:t>
            </a:r>
          </a:p>
          <a:p>
            <a:pPr lvl="4"/>
            <a:endParaRPr lang="en-US" altLang="ko-KR" dirty="0"/>
          </a:p>
          <a:p>
            <a:pPr lvl="2"/>
            <a:r>
              <a:rPr lang="ko-KR" altLang="en-US" dirty="0"/>
              <a:t>나누기 결과를 실수로</a:t>
            </a:r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참고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Agile Process</a:t>
            </a:r>
          </a:p>
          <a:p>
            <a:pPr lvl="2"/>
            <a:r>
              <a:rPr lang="en-US" altLang="ko-KR" dirty="0"/>
              <a:t>Backlogs</a:t>
            </a:r>
          </a:p>
          <a:p>
            <a:pPr lvl="1"/>
            <a:r>
              <a:rPr lang="en-US" altLang="ko-KR" dirty="0"/>
              <a:t>Configuration</a:t>
            </a:r>
            <a:r>
              <a:rPr lang="ko-KR" altLang="en-US" dirty="0"/>
              <a:t> </a:t>
            </a:r>
            <a:r>
              <a:rPr lang="en-US" altLang="ko-KR" dirty="0"/>
              <a:t>Management</a:t>
            </a:r>
          </a:p>
          <a:p>
            <a:pPr lvl="2"/>
            <a:r>
              <a:rPr lang="en-US" altLang="ko-KR" dirty="0"/>
              <a:t>Repository</a:t>
            </a:r>
          </a:p>
          <a:p>
            <a:pPr lvl="3"/>
            <a:r>
              <a:rPr lang="en-US" altLang="ko-KR" dirty="0"/>
              <a:t>GIT</a:t>
            </a:r>
          </a:p>
          <a:p>
            <a:pPr lvl="1"/>
            <a:r>
              <a:rPr lang="en-US" altLang="ko-KR" dirty="0"/>
              <a:t>Syntax</a:t>
            </a:r>
          </a:p>
          <a:p>
            <a:pPr lvl="2"/>
            <a:r>
              <a:rPr lang="en-US" altLang="ko-KR" dirty="0"/>
              <a:t>Lexical analysis</a:t>
            </a:r>
          </a:p>
          <a:p>
            <a:pPr lvl="3"/>
            <a:r>
              <a:rPr lang="en-US" altLang="ko-KR" dirty="0"/>
              <a:t>Token</a:t>
            </a:r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2023-03-29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25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40308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Delimiter</a:t>
            </a:r>
          </a:p>
          <a:p>
            <a:pPr lvl="2"/>
            <a:r>
              <a:rPr lang="en-US" altLang="ko-KR" dirty="0"/>
              <a:t>(‘ ‘ ‘\t’ CR-LF)*</a:t>
            </a:r>
          </a:p>
          <a:p>
            <a:pPr lvl="1"/>
            <a:r>
              <a:rPr lang="en-US" altLang="ko-KR" dirty="0"/>
              <a:t>Integer</a:t>
            </a:r>
          </a:p>
          <a:p>
            <a:pPr lvl="2"/>
            <a:r>
              <a:rPr lang="en-US" altLang="ko-KR" dirty="0"/>
              <a:t>(1-9)+(0-9)*</a:t>
            </a:r>
          </a:p>
          <a:p>
            <a:pPr lvl="1"/>
            <a:r>
              <a:rPr lang="en-US" altLang="ko-KR" dirty="0"/>
              <a:t>Operator</a:t>
            </a:r>
          </a:p>
          <a:p>
            <a:pPr lvl="2"/>
            <a:r>
              <a:rPr lang="en-US" altLang="ko-KR" dirty="0"/>
              <a:t>(* / + -)</a:t>
            </a:r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Ex)</a:t>
            </a:r>
          </a:p>
          <a:p>
            <a:pPr marL="623887" lvl="3" indent="0">
              <a:buNone/>
            </a:pPr>
            <a:r>
              <a:rPr lang="en-US" altLang="ko-KR" dirty="0"/>
              <a:t>    *  23</a:t>
            </a:r>
          </a:p>
          <a:p>
            <a:pPr marL="623887" lvl="3" indent="0">
              <a:buNone/>
            </a:pPr>
            <a:r>
              <a:rPr lang="en-US" altLang="ko-KR" dirty="0"/>
              <a:t>34</a:t>
            </a:r>
          </a:p>
          <a:p>
            <a:pPr lvl="5"/>
            <a:endParaRPr lang="en-US" altLang="ko-KR" dirty="0"/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참고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Lexical</a:t>
            </a:r>
            <a:r>
              <a:rPr lang="ko-KR" altLang="en-US" dirty="0"/>
              <a:t> </a:t>
            </a:r>
            <a:r>
              <a:rPr lang="en-US" altLang="ko-KR" dirty="0"/>
              <a:t>Analysis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 Token - Delimiter</a:t>
            </a:r>
          </a:p>
          <a:p>
            <a:pPr lvl="1"/>
            <a:r>
              <a:rPr lang="en-US" altLang="ko-KR" dirty="0"/>
              <a:t>Parsing</a:t>
            </a:r>
          </a:p>
          <a:p>
            <a:pPr lvl="2"/>
            <a:r>
              <a:rPr lang="en-US" altLang="ko-KR" dirty="0"/>
              <a:t>Syntax Tree</a:t>
            </a:r>
          </a:p>
          <a:p>
            <a:pPr lvl="1"/>
            <a:r>
              <a:rPr lang="en-US" altLang="ko-KR" dirty="0"/>
              <a:t>Code Generation</a:t>
            </a:r>
          </a:p>
          <a:p>
            <a:pPr lvl="2"/>
            <a:r>
              <a:rPr lang="en-US" altLang="ko-KR" dirty="0"/>
              <a:t>Semantics</a:t>
            </a:r>
          </a:p>
          <a:p>
            <a:pPr lvl="2"/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2023-04-03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26</a:t>
            </a:fld>
            <a:endParaRPr lang="en-US" altLang="ko-KR"/>
          </a:p>
        </p:txBody>
      </p:sp>
      <p:sp>
        <p:nvSpPr>
          <p:cNvPr id="7" name="직사각형 6"/>
          <p:cNvSpPr/>
          <p:nvPr/>
        </p:nvSpPr>
        <p:spPr bwMode="auto">
          <a:xfrm>
            <a:off x="1381539" y="4432852"/>
            <a:ext cx="1838739" cy="12324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Computer</a:t>
            </a:r>
            <a:endParaRPr lang="ko-KR" altLang="en-US" sz="1400" dirty="0"/>
          </a:p>
        </p:txBody>
      </p:sp>
      <p:sp>
        <p:nvSpPr>
          <p:cNvPr id="8" name="직사각형 7"/>
          <p:cNvSpPr/>
          <p:nvPr/>
        </p:nvSpPr>
        <p:spPr bwMode="auto">
          <a:xfrm>
            <a:off x="1524001" y="4883426"/>
            <a:ext cx="901148" cy="6029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Program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4383157" y="4883426"/>
            <a:ext cx="1142654" cy="60297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Keyboard</a:t>
            </a:r>
            <a:endParaRPr lang="ko-KR" altLang="en-US" sz="1400" dirty="0"/>
          </a:p>
        </p:txBody>
      </p:sp>
      <p:sp>
        <p:nvSpPr>
          <p:cNvPr id="10" name="직사각형 9"/>
          <p:cNvSpPr/>
          <p:nvPr/>
        </p:nvSpPr>
        <p:spPr bwMode="auto">
          <a:xfrm>
            <a:off x="2567611" y="4883426"/>
            <a:ext cx="1142654" cy="60297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Buffer</a:t>
            </a:r>
            <a:endParaRPr lang="ko-KR" altLang="en-US" sz="1400" dirty="0"/>
          </a:p>
        </p:txBody>
      </p:sp>
      <p:sp>
        <p:nvSpPr>
          <p:cNvPr id="11" name="왼쪽 화살표 10"/>
          <p:cNvSpPr/>
          <p:nvPr/>
        </p:nvSpPr>
        <p:spPr bwMode="auto">
          <a:xfrm>
            <a:off x="3784493" y="4966252"/>
            <a:ext cx="452577" cy="437322"/>
          </a:xfrm>
          <a:prstGeom prst="leftArrow">
            <a:avLst/>
          </a:prstGeom>
          <a:solidFill>
            <a:schemeClr val="bg1"/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1686991"/>
              </p:ext>
            </p:extLst>
          </p:nvPr>
        </p:nvGraphicFramePr>
        <p:xfrm>
          <a:off x="2507977" y="5751554"/>
          <a:ext cx="285121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317">
                  <a:extLst>
                    <a:ext uri="{9D8B030D-6E8A-4147-A177-3AD203B41FA5}">
                      <a16:colId xmlns:a16="http://schemas.microsoft.com/office/drawing/2014/main" val="2525121656"/>
                    </a:ext>
                  </a:extLst>
                </a:gridCol>
                <a:gridCol w="407317">
                  <a:extLst>
                    <a:ext uri="{9D8B030D-6E8A-4147-A177-3AD203B41FA5}">
                      <a16:colId xmlns:a16="http://schemas.microsoft.com/office/drawing/2014/main" val="151087226"/>
                    </a:ext>
                  </a:extLst>
                </a:gridCol>
                <a:gridCol w="407317">
                  <a:extLst>
                    <a:ext uri="{9D8B030D-6E8A-4147-A177-3AD203B41FA5}">
                      <a16:colId xmlns:a16="http://schemas.microsoft.com/office/drawing/2014/main" val="3658508117"/>
                    </a:ext>
                  </a:extLst>
                </a:gridCol>
                <a:gridCol w="407317">
                  <a:extLst>
                    <a:ext uri="{9D8B030D-6E8A-4147-A177-3AD203B41FA5}">
                      <a16:colId xmlns:a16="http://schemas.microsoft.com/office/drawing/2014/main" val="2796161130"/>
                    </a:ext>
                  </a:extLst>
                </a:gridCol>
                <a:gridCol w="407317">
                  <a:extLst>
                    <a:ext uri="{9D8B030D-6E8A-4147-A177-3AD203B41FA5}">
                      <a16:colId xmlns:a16="http://schemas.microsoft.com/office/drawing/2014/main" val="1893284809"/>
                    </a:ext>
                  </a:extLst>
                </a:gridCol>
                <a:gridCol w="407317">
                  <a:extLst>
                    <a:ext uri="{9D8B030D-6E8A-4147-A177-3AD203B41FA5}">
                      <a16:colId xmlns:a16="http://schemas.microsoft.com/office/drawing/2014/main" val="3502219191"/>
                    </a:ext>
                  </a:extLst>
                </a:gridCol>
                <a:gridCol w="407317">
                  <a:extLst>
                    <a:ext uri="{9D8B030D-6E8A-4147-A177-3AD203B41FA5}">
                      <a16:colId xmlns:a16="http://schemas.microsoft.com/office/drawing/2014/main" val="30615982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CR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LF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271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84465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ko-KR" altLang="en-US" dirty="0"/>
              <a:t>수요일</a:t>
            </a:r>
            <a:endParaRPr lang="en-US" altLang="ko-KR" dirty="0"/>
          </a:p>
          <a:p>
            <a:pPr lvl="2"/>
            <a:r>
              <a:rPr lang="en-US" altLang="ko-KR" dirty="0"/>
              <a:t>Delimiter </a:t>
            </a:r>
            <a:r>
              <a:rPr lang="ko-KR" altLang="en-US" dirty="0"/>
              <a:t>삭제</a:t>
            </a:r>
            <a:endParaRPr lang="en-US" altLang="ko-KR" dirty="0"/>
          </a:p>
          <a:p>
            <a:pPr lvl="3"/>
            <a:r>
              <a:rPr lang="en-US" altLang="ko-KR" dirty="0" err="1"/>
              <a:t>ReadInt</a:t>
            </a:r>
            <a:r>
              <a:rPr lang="en-US" altLang="ko-KR" dirty="0"/>
              <a:t>();</a:t>
            </a:r>
          </a:p>
          <a:p>
            <a:pPr lvl="1"/>
            <a:r>
              <a:rPr lang="ko-KR" altLang="en-US" dirty="0"/>
              <a:t>다음주 월요일</a:t>
            </a:r>
            <a:endParaRPr lang="en-US" altLang="ko-KR" dirty="0"/>
          </a:p>
          <a:p>
            <a:pPr lvl="2"/>
            <a:r>
              <a:rPr lang="en-US" altLang="ko-KR" dirty="0"/>
              <a:t>Void </a:t>
            </a:r>
            <a:r>
              <a:rPr lang="en-US" altLang="ko-KR" dirty="0" err="1"/>
              <a:t>WriteInt</a:t>
            </a:r>
            <a:r>
              <a:rPr lang="en-US" altLang="ko-KR" dirty="0"/>
              <a:t>(int value)</a:t>
            </a:r>
          </a:p>
          <a:p>
            <a:pPr lvl="3"/>
            <a:r>
              <a:rPr lang="en-US" altLang="ko-KR" dirty="0"/>
              <a:t>Integer</a:t>
            </a:r>
            <a:r>
              <a:rPr lang="ko-KR" altLang="en-US" dirty="0"/>
              <a:t>를 </a:t>
            </a:r>
            <a:r>
              <a:rPr lang="en-US" altLang="ko-KR" dirty="0"/>
              <a:t>ASCII</a:t>
            </a:r>
            <a:r>
              <a:rPr lang="ko-KR" altLang="en-US" dirty="0"/>
              <a:t>로 변환하여 출력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27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586021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학기 프로젝트</a:t>
            </a:r>
            <a:endParaRPr lang="en-US" altLang="ko-KR" dirty="0"/>
          </a:p>
          <a:p>
            <a:pPr lvl="1"/>
            <a:r>
              <a:rPr lang="ko-KR" altLang="en-US" dirty="0"/>
              <a:t>수강 신청 시스템</a:t>
            </a:r>
            <a:endParaRPr lang="en-US" altLang="ko-KR" dirty="0"/>
          </a:p>
          <a:p>
            <a:pPr lvl="2"/>
            <a:r>
              <a:rPr lang="ko-KR" altLang="en-US" dirty="0"/>
              <a:t>분산 시스템</a:t>
            </a:r>
            <a:endParaRPr lang="en-US" altLang="ko-KR" dirty="0"/>
          </a:p>
          <a:p>
            <a:pPr lvl="3"/>
            <a:r>
              <a:rPr lang="en-US" altLang="ko-KR" dirty="0"/>
              <a:t>Server</a:t>
            </a:r>
            <a:r>
              <a:rPr lang="ko-KR" altLang="en-US" dirty="0"/>
              <a:t>기반의 시스템</a:t>
            </a:r>
            <a:endParaRPr lang="en-US" altLang="ko-KR" dirty="0"/>
          </a:p>
          <a:p>
            <a:pPr lvl="3"/>
            <a:endParaRPr lang="en-US" altLang="ko-KR" dirty="0"/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단계</a:t>
            </a:r>
            <a:endParaRPr lang="en-US" altLang="ko-KR" dirty="0"/>
          </a:p>
          <a:p>
            <a:pPr lvl="2"/>
            <a:r>
              <a:rPr lang="en-US" altLang="ko-KR" dirty="0"/>
              <a:t>Console </a:t>
            </a:r>
            <a:r>
              <a:rPr lang="ko-KR" altLang="en-US" dirty="0"/>
              <a:t>기반의 </a:t>
            </a:r>
            <a:r>
              <a:rPr lang="en-US" altLang="ko-KR" dirty="0"/>
              <a:t>Desktop Application</a:t>
            </a:r>
          </a:p>
          <a:p>
            <a:pPr lvl="1"/>
            <a:r>
              <a:rPr lang="en-US" altLang="ko-KR" dirty="0"/>
              <a:t>2</a:t>
            </a:r>
            <a:r>
              <a:rPr lang="ko-KR" altLang="en-US" dirty="0"/>
              <a:t>단계</a:t>
            </a:r>
            <a:endParaRPr lang="en-US" altLang="ko-KR" dirty="0"/>
          </a:p>
          <a:p>
            <a:pPr lvl="2"/>
            <a:r>
              <a:rPr lang="en-US" altLang="ko-KR" dirty="0"/>
              <a:t>GUI </a:t>
            </a:r>
            <a:r>
              <a:rPr lang="ko-KR" altLang="en-US" dirty="0"/>
              <a:t>기반의 </a:t>
            </a:r>
            <a:r>
              <a:rPr lang="en-US" altLang="ko-KR" dirty="0"/>
              <a:t>Desktop Application</a:t>
            </a:r>
          </a:p>
          <a:p>
            <a:pPr lvl="3"/>
            <a:r>
              <a:rPr lang="en-US" altLang="ko-KR" dirty="0"/>
              <a:t>Swing Lib</a:t>
            </a:r>
          </a:p>
          <a:p>
            <a:pPr lvl="1"/>
            <a:r>
              <a:rPr lang="en-US" altLang="ko-KR" dirty="0"/>
              <a:t>3</a:t>
            </a:r>
            <a:r>
              <a:rPr lang="ko-KR" altLang="en-US" dirty="0"/>
              <a:t>단계</a:t>
            </a:r>
            <a:endParaRPr lang="en-US" altLang="ko-KR" dirty="0"/>
          </a:p>
          <a:p>
            <a:pPr lvl="2"/>
            <a:r>
              <a:rPr lang="en-US" altLang="ko-KR" dirty="0"/>
              <a:t>Distributed</a:t>
            </a:r>
            <a:r>
              <a:rPr lang="ko-KR" altLang="en-US" dirty="0"/>
              <a:t> </a:t>
            </a:r>
            <a:r>
              <a:rPr lang="en-US" altLang="ko-KR" dirty="0"/>
              <a:t>System</a:t>
            </a:r>
          </a:p>
          <a:p>
            <a:pPr lvl="2"/>
            <a:r>
              <a:rPr lang="en-US" altLang="ko-KR" dirty="0"/>
              <a:t>DBMS </a:t>
            </a:r>
            <a:r>
              <a:rPr lang="ko-KR" altLang="en-US" dirty="0"/>
              <a:t>연동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28</a:t>
            </a:fld>
            <a:endParaRPr lang="en-US" altLang="ko-KR"/>
          </a:p>
        </p:txBody>
      </p:sp>
      <p:sp>
        <p:nvSpPr>
          <p:cNvPr id="6" name="직사각형 5"/>
          <p:cNvSpPr/>
          <p:nvPr/>
        </p:nvSpPr>
        <p:spPr bwMode="auto">
          <a:xfrm>
            <a:off x="1126748" y="4949686"/>
            <a:ext cx="1642941" cy="10436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Client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3763437" y="4800598"/>
            <a:ext cx="1828470" cy="13417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Server</a:t>
            </a:r>
            <a:endParaRPr lang="ko-KR" altLang="en-US" sz="1400" dirty="0"/>
          </a:p>
        </p:txBody>
      </p:sp>
      <p:sp>
        <p:nvSpPr>
          <p:cNvPr id="8" name="순서도: 자기 디스크 7"/>
          <p:cNvSpPr/>
          <p:nvPr/>
        </p:nvSpPr>
        <p:spPr bwMode="auto">
          <a:xfrm>
            <a:off x="4051342" y="5347250"/>
            <a:ext cx="1302026" cy="646044"/>
          </a:xfrm>
          <a:prstGeom prst="flowChartMagneticDisk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Database</a:t>
            </a:r>
            <a:endParaRPr lang="ko-KR" altLang="en-US" sz="1400" dirty="0"/>
          </a:p>
        </p:txBody>
      </p:sp>
      <p:sp>
        <p:nvSpPr>
          <p:cNvPr id="9" name="오른쪽 화살표 8"/>
          <p:cNvSpPr/>
          <p:nvPr/>
        </p:nvSpPr>
        <p:spPr bwMode="auto">
          <a:xfrm>
            <a:off x="2523366" y="5138530"/>
            <a:ext cx="1361661" cy="70567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434689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오른쪽 화살표 14"/>
          <p:cNvSpPr/>
          <p:nvPr/>
        </p:nvSpPr>
        <p:spPr bwMode="auto">
          <a:xfrm>
            <a:off x="2810793" y="3001617"/>
            <a:ext cx="6480312" cy="484632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ko-KR" altLang="en-US" dirty="0"/>
              <a:t>수강신청 시스템</a:t>
            </a:r>
            <a:endParaRPr lang="en-US" altLang="ko-KR" dirty="0"/>
          </a:p>
          <a:p>
            <a:pPr lvl="2"/>
            <a:r>
              <a:rPr lang="en-US" altLang="ko-KR" dirty="0"/>
              <a:t>Enterprise Application</a:t>
            </a:r>
          </a:p>
          <a:p>
            <a:pPr lvl="2"/>
            <a:r>
              <a:rPr lang="en-US" altLang="ko-KR" dirty="0"/>
              <a:t>IT Service</a:t>
            </a:r>
          </a:p>
          <a:p>
            <a:pPr lvl="2"/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참고</a:t>
            </a:r>
            <a:endParaRPr lang="en-US" altLang="ko-KR" dirty="0"/>
          </a:p>
          <a:p>
            <a:pPr lvl="1"/>
            <a:r>
              <a:rPr lang="en-US" altLang="ko-KR" dirty="0"/>
              <a:t>SW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프로세스</a:t>
            </a:r>
            <a:endParaRPr lang="en-US" altLang="ko-KR" dirty="0"/>
          </a:p>
          <a:p>
            <a:pPr lvl="2"/>
            <a:r>
              <a:rPr lang="en-US" altLang="ko-KR" dirty="0"/>
              <a:t>Waterfall </a:t>
            </a:r>
          </a:p>
          <a:p>
            <a:pPr lvl="2"/>
            <a:r>
              <a:rPr lang="en-US" altLang="ko-KR" dirty="0"/>
              <a:t>Iterative</a:t>
            </a:r>
          </a:p>
          <a:p>
            <a:pPr lvl="3"/>
            <a:r>
              <a:rPr lang="en-US" altLang="ko-KR" dirty="0"/>
              <a:t>Agile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2023-04-05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29</a:t>
            </a:fld>
            <a:endParaRPr lang="en-US" altLang="ko-KR"/>
          </a:p>
        </p:txBody>
      </p:sp>
      <p:sp>
        <p:nvSpPr>
          <p:cNvPr id="9" name="직사각형 8"/>
          <p:cNvSpPr/>
          <p:nvPr/>
        </p:nvSpPr>
        <p:spPr bwMode="auto">
          <a:xfrm>
            <a:off x="3141567" y="2922105"/>
            <a:ext cx="1156114" cy="37768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Requirements</a:t>
            </a:r>
            <a:endParaRPr lang="ko-KR" altLang="en-US" sz="1200" dirty="0"/>
          </a:p>
        </p:txBody>
      </p:sp>
      <p:sp>
        <p:nvSpPr>
          <p:cNvPr id="11" name="직사각형 10"/>
          <p:cNvSpPr/>
          <p:nvPr/>
        </p:nvSpPr>
        <p:spPr bwMode="auto">
          <a:xfrm>
            <a:off x="4438837" y="2922105"/>
            <a:ext cx="958721" cy="37768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Analysis</a:t>
            </a:r>
          </a:p>
        </p:txBody>
      </p:sp>
      <p:sp>
        <p:nvSpPr>
          <p:cNvPr id="12" name="직사각형 11"/>
          <p:cNvSpPr/>
          <p:nvPr/>
        </p:nvSpPr>
        <p:spPr bwMode="auto">
          <a:xfrm>
            <a:off x="5538714" y="2922105"/>
            <a:ext cx="847164" cy="3776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Design</a:t>
            </a:r>
          </a:p>
        </p:txBody>
      </p:sp>
      <p:sp>
        <p:nvSpPr>
          <p:cNvPr id="13" name="직사각형 12"/>
          <p:cNvSpPr/>
          <p:nvPr/>
        </p:nvSpPr>
        <p:spPr bwMode="auto">
          <a:xfrm>
            <a:off x="6563594" y="2922105"/>
            <a:ext cx="1240647" cy="3776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Implementation</a:t>
            </a:r>
          </a:p>
        </p:txBody>
      </p:sp>
      <p:sp>
        <p:nvSpPr>
          <p:cNvPr id="14" name="직사각형 13"/>
          <p:cNvSpPr/>
          <p:nvPr/>
        </p:nvSpPr>
        <p:spPr bwMode="auto">
          <a:xfrm>
            <a:off x="7981957" y="2922105"/>
            <a:ext cx="847164" cy="3776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Test</a:t>
            </a:r>
          </a:p>
        </p:txBody>
      </p:sp>
      <p:cxnSp>
        <p:nvCxnSpPr>
          <p:cNvPr id="17" name="꺾인 연결선 16"/>
          <p:cNvCxnSpPr>
            <a:stCxn id="15" idx="3"/>
            <a:endCxn id="15" idx="1"/>
          </p:cNvCxnSpPr>
          <p:nvPr/>
        </p:nvCxnSpPr>
        <p:spPr bwMode="auto">
          <a:xfrm flipH="1">
            <a:off x="2810793" y="3243933"/>
            <a:ext cx="6480312" cy="12700"/>
          </a:xfrm>
          <a:prstGeom prst="bentConnector5">
            <a:avLst>
              <a:gd name="adj1" fmla="val -3528"/>
              <a:gd name="adj2" fmla="val 3708000"/>
              <a:gd name="adj3" fmla="val 103528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8" name="직사각형 17"/>
          <p:cNvSpPr/>
          <p:nvPr/>
        </p:nvSpPr>
        <p:spPr bwMode="auto">
          <a:xfrm>
            <a:off x="1217929" y="4339322"/>
            <a:ext cx="974035" cy="7454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Client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 bwMode="auto">
          <a:xfrm>
            <a:off x="3436744" y="4339322"/>
            <a:ext cx="974035" cy="7454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Server</a:t>
            </a:r>
            <a:endParaRPr lang="ko-KR" altLang="en-US" sz="1400" dirty="0"/>
          </a:p>
        </p:txBody>
      </p:sp>
      <p:sp>
        <p:nvSpPr>
          <p:cNvPr id="20" name="오른쪽 화살표 19"/>
          <p:cNvSpPr/>
          <p:nvPr/>
        </p:nvSpPr>
        <p:spPr bwMode="auto">
          <a:xfrm>
            <a:off x="2321966" y="4416796"/>
            <a:ext cx="984776" cy="590486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164658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개요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3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ko-KR"/>
              <a:t>Sungwoon Choi 2021</a:t>
            </a:r>
            <a:endParaRPr lang="en-US" altLang="ko-KR" dirty="0"/>
          </a:p>
        </p:txBody>
      </p:sp>
      <p:sp>
        <p:nvSpPr>
          <p:cNvPr id="5" name="내용 개체 틀 4"/>
          <p:cNvSpPr>
            <a:spLocks noGrp="1"/>
          </p:cNvSpPr>
          <p:nvPr>
            <p:ph sz="half" idx="12"/>
          </p:nvPr>
        </p:nvSpPr>
        <p:spPr>
          <a:xfrm>
            <a:off x="423863" y="1216025"/>
            <a:ext cx="4435475" cy="5813425"/>
          </a:xfrm>
        </p:spPr>
        <p:txBody>
          <a:bodyPr/>
          <a:lstStyle/>
          <a:p>
            <a:r>
              <a:rPr lang="ko-KR" altLang="en-US" dirty="0"/>
              <a:t>강사</a:t>
            </a:r>
            <a:endParaRPr lang="en-US" altLang="ko-KR" dirty="0"/>
          </a:p>
          <a:p>
            <a:pPr lvl="1"/>
            <a:r>
              <a:rPr lang="ko-KR" altLang="en-US" dirty="0"/>
              <a:t>최성운 교수</a:t>
            </a:r>
            <a:endParaRPr lang="en-US" altLang="ko-KR" dirty="0"/>
          </a:p>
          <a:p>
            <a:pPr lvl="1"/>
            <a:r>
              <a:rPr lang="en-US" altLang="ko-KR" dirty="0">
                <a:hlinkClick r:id="rId2"/>
              </a:rPr>
              <a:t>choisw@mju.ac.kr</a:t>
            </a:r>
            <a:endParaRPr lang="en-US" altLang="ko-KR" dirty="0"/>
          </a:p>
          <a:p>
            <a:r>
              <a:rPr lang="ko-KR" altLang="en-US" dirty="0"/>
              <a:t>조교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시간</a:t>
            </a:r>
            <a:endParaRPr lang="en-US" altLang="ko-KR" dirty="0"/>
          </a:p>
          <a:p>
            <a:pPr lvl="1"/>
            <a:r>
              <a:rPr lang="ko-KR" altLang="en-US" dirty="0"/>
              <a:t>월</a:t>
            </a:r>
            <a:r>
              <a:rPr lang="en-US" altLang="ko-KR" dirty="0"/>
              <a:t>/</a:t>
            </a:r>
            <a:r>
              <a:rPr lang="ko-KR" altLang="en-US" dirty="0"/>
              <a:t>수 </a:t>
            </a:r>
            <a:r>
              <a:rPr lang="en-US" altLang="ko-KR" dirty="0"/>
              <a:t>09:00~10:15</a:t>
            </a:r>
          </a:p>
        </p:txBody>
      </p:sp>
      <p:sp>
        <p:nvSpPr>
          <p:cNvPr id="11" name="내용 개체 틀 10"/>
          <p:cNvSpPr>
            <a:spLocks noGrp="1"/>
          </p:cNvSpPr>
          <p:nvPr>
            <p:ph sz="half" idx="13"/>
          </p:nvPr>
        </p:nvSpPr>
        <p:spPr>
          <a:xfrm>
            <a:off x="5075238" y="1216025"/>
            <a:ext cx="4624387" cy="5813425"/>
          </a:xfrm>
        </p:spPr>
        <p:txBody>
          <a:bodyPr/>
          <a:lstStyle/>
          <a:p>
            <a:r>
              <a:rPr lang="ko-KR" altLang="en-US" dirty="0"/>
              <a:t>교육내용</a:t>
            </a:r>
            <a:endParaRPr lang="en-US" altLang="ko-KR" dirty="0"/>
          </a:p>
          <a:p>
            <a:pPr lvl="1"/>
            <a:r>
              <a:rPr lang="en-US" altLang="ko-KR" dirty="0"/>
              <a:t>Java Programming </a:t>
            </a:r>
            <a:r>
              <a:rPr lang="ko-KR" altLang="en-US" dirty="0"/>
              <a:t>기초</a:t>
            </a:r>
            <a:endParaRPr lang="en-US" altLang="ko-KR" dirty="0"/>
          </a:p>
          <a:p>
            <a:pPr lvl="2"/>
            <a:r>
              <a:rPr lang="ko-KR" altLang="en-US" dirty="0"/>
              <a:t>컴퓨터 및 프로그래밍 기초 이론</a:t>
            </a:r>
            <a:endParaRPr lang="en-US" altLang="ko-KR" dirty="0"/>
          </a:p>
          <a:p>
            <a:pPr lvl="2"/>
            <a:r>
              <a:rPr lang="ko-KR" altLang="en-US" dirty="0"/>
              <a:t>소프트웨어 설계 방법</a:t>
            </a:r>
            <a:endParaRPr lang="en-US" altLang="ko-KR" dirty="0"/>
          </a:p>
          <a:p>
            <a:pPr lvl="2"/>
            <a:r>
              <a:rPr lang="en-US" altLang="ko-KR" dirty="0"/>
              <a:t>Java </a:t>
            </a:r>
            <a:r>
              <a:rPr lang="ko-KR" altLang="en-US" dirty="0"/>
              <a:t>프로그래밍 기초 </a:t>
            </a:r>
            <a:endParaRPr lang="en-US" altLang="ko-KR" dirty="0"/>
          </a:p>
          <a:p>
            <a:r>
              <a:rPr lang="ko-KR" altLang="en-US" dirty="0"/>
              <a:t>교육 목표</a:t>
            </a:r>
            <a:endParaRPr lang="en-US" altLang="ko-KR" dirty="0"/>
          </a:p>
          <a:p>
            <a:pPr lvl="1"/>
            <a:r>
              <a:rPr lang="ko-KR" altLang="en-US" dirty="0"/>
              <a:t>독립적으로 구동 되는 </a:t>
            </a:r>
            <a:r>
              <a:rPr lang="en-US" altLang="ko-KR" dirty="0"/>
              <a:t>SW </a:t>
            </a:r>
            <a:r>
              <a:rPr lang="ko-KR" altLang="en-US" dirty="0"/>
              <a:t>시스템 개발</a:t>
            </a:r>
            <a:endParaRPr lang="en-US" altLang="ko-KR" dirty="0"/>
          </a:p>
          <a:p>
            <a:pPr lvl="2"/>
            <a:r>
              <a:rPr lang="ko-KR" altLang="en-US" dirty="0"/>
              <a:t>수강 신청 시스템</a:t>
            </a:r>
            <a:endParaRPr lang="en-US" altLang="ko-KR" dirty="0"/>
          </a:p>
          <a:p>
            <a:pPr lvl="3"/>
            <a:r>
              <a:rPr lang="en-US" altLang="ko-KR" dirty="0"/>
              <a:t>Model-View-Controller </a:t>
            </a:r>
            <a:r>
              <a:rPr lang="ko-KR" altLang="en-US" dirty="0"/>
              <a:t>아키텍처 적용</a:t>
            </a:r>
            <a:endParaRPr lang="en-US" altLang="ko-KR" dirty="0"/>
          </a:p>
          <a:p>
            <a:pPr lvl="4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17777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 bwMode="auto">
          <a:xfrm>
            <a:off x="2735246" y="2156790"/>
            <a:ext cx="6041006" cy="135172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Server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SW Architecture</a:t>
            </a:r>
          </a:p>
          <a:p>
            <a:pPr lvl="1"/>
            <a:r>
              <a:rPr lang="en-US" altLang="ko-KR" dirty="0"/>
              <a:t>Pattern</a:t>
            </a:r>
          </a:p>
          <a:p>
            <a:pPr lvl="2"/>
            <a:r>
              <a:rPr lang="en-US" altLang="ko-KR" dirty="0"/>
              <a:t>Model-View-Controller(MVC)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30</a:t>
            </a:fld>
            <a:endParaRPr lang="en-US" altLang="ko-KR"/>
          </a:p>
        </p:txBody>
      </p:sp>
      <p:sp>
        <p:nvSpPr>
          <p:cNvPr id="8" name="직사각형 7"/>
          <p:cNvSpPr/>
          <p:nvPr/>
        </p:nvSpPr>
        <p:spPr bwMode="auto">
          <a:xfrm>
            <a:off x="1272208" y="2544417"/>
            <a:ext cx="994716" cy="7255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View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5288872" y="2544417"/>
            <a:ext cx="994716" cy="7255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Model</a:t>
            </a:r>
            <a:endParaRPr lang="ko-KR" altLang="en-US" sz="1400" dirty="0"/>
          </a:p>
        </p:txBody>
      </p:sp>
      <p:sp>
        <p:nvSpPr>
          <p:cNvPr id="10" name="순서도: 자기 디스크 9"/>
          <p:cNvSpPr/>
          <p:nvPr/>
        </p:nvSpPr>
        <p:spPr bwMode="auto">
          <a:xfrm>
            <a:off x="7443784" y="2494721"/>
            <a:ext cx="988631" cy="824948"/>
          </a:xfrm>
          <a:prstGeom prst="flowChartMagneticDisk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DB</a:t>
            </a:r>
            <a:endParaRPr lang="ko-KR" altLang="en-US" sz="1400" dirty="0"/>
          </a:p>
        </p:txBody>
      </p:sp>
      <p:sp>
        <p:nvSpPr>
          <p:cNvPr id="11" name="직사각형 10"/>
          <p:cNvSpPr/>
          <p:nvPr/>
        </p:nvSpPr>
        <p:spPr bwMode="auto">
          <a:xfrm>
            <a:off x="3341643" y="2544417"/>
            <a:ext cx="1063487" cy="7255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Controller</a:t>
            </a:r>
            <a:endParaRPr lang="ko-KR" altLang="en-US" sz="1400" dirty="0"/>
          </a:p>
        </p:txBody>
      </p:sp>
      <p:sp>
        <p:nvSpPr>
          <p:cNvPr id="12" name="오른쪽 화살표 11"/>
          <p:cNvSpPr/>
          <p:nvPr/>
        </p:nvSpPr>
        <p:spPr bwMode="auto">
          <a:xfrm>
            <a:off x="2310040" y="2559325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3" name="오른쪽 화살표 12"/>
          <p:cNvSpPr/>
          <p:nvPr/>
        </p:nvSpPr>
        <p:spPr bwMode="auto">
          <a:xfrm>
            <a:off x="4458723" y="2514701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4" name="오른쪽 화살표 13"/>
          <p:cNvSpPr/>
          <p:nvPr/>
        </p:nvSpPr>
        <p:spPr bwMode="auto">
          <a:xfrm>
            <a:off x="6395031" y="2569263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07222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ko-KR" altLang="en-US" dirty="0"/>
              <a:t>수강신청</a:t>
            </a:r>
            <a:r>
              <a:rPr lang="en-US" altLang="ko-KR" dirty="0"/>
              <a:t> </a:t>
            </a:r>
            <a:r>
              <a:rPr lang="ko-KR" altLang="en-US" dirty="0"/>
              <a:t>시스템</a:t>
            </a:r>
            <a:endParaRPr lang="en-US" altLang="ko-KR" dirty="0"/>
          </a:p>
          <a:p>
            <a:pPr lvl="2"/>
            <a:r>
              <a:rPr lang="ko-KR" altLang="en-US" dirty="0"/>
              <a:t>요구사항</a:t>
            </a:r>
            <a:endParaRPr lang="en-US" altLang="ko-KR" dirty="0"/>
          </a:p>
          <a:p>
            <a:pPr lvl="3"/>
            <a:r>
              <a:rPr lang="en-US" altLang="ko-KR" dirty="0"/>
              <a:t>Story/Usecase</a:t>
            </a:r>
          </a:p>
          <a:p>
            <a:pPr lvl="4"/>
            <a:r>
              <a:rPr lang="ko-KR" altLang="en-US" dirty="0"/>
              <a:t>로그인</a:t>
            </a:r>
            <a:r>
              <a:rPr lang="en-US" altLang="ko-KR" dirty="0"/>
              <a:t> </a:t>
            </a:r>
          </a:p>
          <a:p>
            <a:pPr lvl="4"/>
            <a:r>
              <a:rPr lang="ko-KR" altLang="en-US" dirty="0"/>
              <a:t>강좌 선택</a:t>
            </a:r>
            <a:endParaRPr lang="en-US" altLang="ko-KR" dirty="0"/>
          </a:p>
          <a:p>
            <a:pPr lvl="4"/>
            <a:r>
              <a:rPr lang="ko-KR" altLang="en-US" dirty="0"/>
              <a:t>미리 담기</a:t>
            </a:r>
            <a:endParaRPr lang="en-US" altLang="ko-KR" dirty="0"/>
          </a:p>
          <a:p>
            <a:pPr lvl="4"/>
            <a:r>
              <a:rPr lang="ko-KR" altLang="en-US" dirty="0"/>
              <a:t>수강 신청</a:t>
            </a:r>
            <a:endParaRPr lang="en-US" altLang="ko-KR" dirty="0"/>
          </a:p>
          <a:p>
            <a:pPr lvl="4"/>
            <a:r>
              <a:rPr lang="ko-KR" altLang="en-US" dirty="0"/>
              <a:t>확인</a:t>
            </a:r>
            <a:endParaRPr lang="en-US" altLang="ko-KR" dirty="0"/>
          </a:p>
          <a:p>
            <a:pPr lvl="4"/>
            <a:endParaRPr lang="en-US" altLang="ko-KR" dirty="0"/>
          </a:p>
          <a:p>
            <a:pPr lvl="3"/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31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230808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ko-KR" altLang="en-US" dirty="0"/>
              <a:t>구현</a:t>
            </a:r>
            <a:endParaRPr lang="en-US" altLang="ko-KR" dirty="0"/>
          </a:p>
          <a:p>
            <a:pPr lvl="2"/>
            <a:r>
              <a:rPr lang="en-US" altLang="ko-KR" dirty="0"/>
              <a:t>View – User Interface</a:t>
            </a:r>
          </a:p>
          <a:p>
            <a:pPr lvl="2"/>
            <a:r>
              <a:rPr lang="en-US" altLang="ko-KR" dirty="0"/>
              <a:t>Model – Persistent Data</a:t>
            </a:r>
          </a:p>
          <a:p>
            <a:pPr lvl="2"/>
            <a:r>
              <a:rPr lang="en-US" altLang="ko-KR" dirty="0"/>
              <a:t>Controller – Mediator</a:t>
            </a:r>
          </a:p>
          <a:p>
            <a:pPr lvl="2"/>
            <a:endParaRPr lang="ko-KR" altLang="en-US" dirty="0"/>
          </a:p>
        </p:txBody>
      </p:sp>
      <p:sp>
        <p:nvSpPr>
          <p:cNvPr id="18" name="내용 개체 틀 1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2023-04-10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32</a:t>
            </a:fld>
            <a:endParaRPr lang="en-US" altLang="ko-KR"/>
          </a:p>
        </p:txBody>
      </p:sp>
      <p:sp>
        <p:nvSpPr>
          <p:cNvPr id="9" name="직사각형 8"/>
          <p:cNvSpPr/>
          <p:nvPr/>
        </p:nvSpPr>
        <p:spPr bwMode="auto">
          <a:xfrm>
            <a:off x="2744185" y="2881184"/>
            <a:ext cx="6041006" cy="135172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Server</a:t>
            </a:r>
          </a:p>
        </p:txBody>
      </p:sp>
      <p:sp>
        <p:nvSpPr>
          <p:cNvPr id="10" name="직사각형 9"/>
          <p:cNvSpPr/>
          <p:nvPr/>
        </p:nvSpPr>
        <p:spPr bwMode="auto">
          <a:xfrm>
            <a:off x="1281147" y="3268811"/>
            <a:ext cx="994716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View</a:t>
            </a:r>
            <a:endParaRPr lang="ko-KR" altLang="en-US" sz="1400" dirty="0"/>
          </a:p>
        </p:txBody>
      </p:sp>
      <p:sp>
        <p:nvSpPr>
          <p:cNvPr id="11" name="직사각형 10"/>
          <p:cNvSpPr/>
          <p:nvPr/>
        </p:nvSpPr>
        <p:spPr bwMode="auto">
          <a:xfrm>
            <a:off x="5297811" y="3268811"/>
            <a:ext cx="994716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Model</a:t>
            </a:r>
            <a:endParaRPr lang="ko-KR" altLang="en-US" sz="1400" dirty="0"/>
          </a:p>
        </p:txBody>
      </p:sp>
      <p:sp>
        <p:nvSpPr>
          <p:cNvPr id="12" name="순서도: 자기 디스크 11"/>
          <p:cNvSpPr/>
          <p:nvPr/>
        </p:nvSpPr>
        <p:spPr bwMode="auto">
          <a:xfrm>
            <a:off x="7452723" y="3219115"/>
            <a:ext cx="988631" cy="824948"/>
          </a:xfrm>
          <a:prstGeom prst="flowChartMagneticDisk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DB</a:t>
            </a:r>
            <a:endParaRPr lang="ko-KR" altLang="en-US" sz="1400" dirty="0"/>
          </a:p>
        </p:txBody>
      </p:sp>
      <p:sp>
        <p:nvSpPr>
          <p:cNvPr id="13" name="직사각형 12"/>
          <p:cNvSpPr/>
          <p:nvPr/>
        </p:nvSpPr>
        <p:spPr bwMode="auto">
          <a:xfrm>
            <a:off x="3350582" y="3268811"/>
            <a:ext cx="1063487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Controller</a:t>
            </a:r>
            <a:endParaRPr lang="ko-KR" altLang="en-US" sz="1400" dirty="0"/>
          </a:p>
        </p:txBody>
      </p:sp>
      <p:sp>
        <p:nvSpPr>
          <p:cNvPr id="14" name="오른쪽 화살표 13"/>
          <p:cNvSpPr/>
          <p:nvPr/>
        </p:nvSpPr>
        <p:spPr bwMode="auto">
          <a:xfrm>
            <a:off x="2318979" y="3283719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5" name="오른쪽 화살표 14"/>
          <p:cNvSpPr/>
          <p:nvPr/>
        </p:nvSpPr>
        <p:spPr bwMode="auto">
          <a:xfrm>
            <a:off x="4467662" y="3239095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6" name="오른쪽 화살표 15"/>
          <p:cNvSpPr/>
          <p:nvPr/>
        </p:nvSpPr>
        <p:spPr bwMode="auto">
          <a:xfrm>
            <a:off x="6403970" y="3293657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 bwMode="auto">
          <a:xfrm>
            <a:off x="2849411" y="4545716"/>
            <a:ext cx="6041006" cy="135172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Server</a:t>
            </a:r>
          </a:p>
        </p:txBody>
      </p:sp>
      <p:sp>
        <p:nvSpPr>
          <p:cNvPr id="20" name="직사각형 19"/>
          <p:cNvSpPr/>
          <p:nvPr/>
        </p:nvSpPr>
        <p:spPr bwMode="auto">
          <a:xfrm>
            <a:off x="1386373" y="4933343"/>
            <a:ext cx="994716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VLogin</a:t>
            </a:r>
            <a:endParaRPr lang="ko-KR" altLang="en-US" sz="1400" dirty="0"/>
          </a:p>
        </p:txBody>
      </p:sp>
      <p:sp>
        <p:nvSpPr>
          <p:cNvPr id="21" name="직사각형 20"/>
          <p:cNvSpPr/>
          <p:nvPr/>
        </p:nvSpPr>
        <p:spPr bwMode="auto">
          <a:xfrm>
            <a:off x="5403037" y="4933343"/>
            <a:ext cx="994716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MAccount</a:t>
            </a:r>
            <a:endParaRPr lang="ko-KR" altLang="en-US" sz="1400" dirty="0"/>
          </a:p>
        </p:txBody>
      </p:sp>
      <p:sp>
        <p:nvSpPr>
          <p:cNvPr id="22" name="순서도: 자기 디스크 21"/>
          <p:cNvSpPr/>
          <p:nvPr/>
        </p:nvSpPr>
        <p:spPr bwMode="auto">
          <a:xfrm>
            <a:off x="7557949" y="4883647"/>
            <a:ext cx="988631" cy="824948"/>
          </a:xfrm>
          <a:prstGeom prst="flowChartMagneticDisk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DB</a:t>
            </a:r>
            <a:endParaRPr lang="ko-KR" altLang="en-US" sz="1400" dirty="0"/>
          </a:p>
        </p:txBody>
      </p:sp>
      <p:sp>
        <p:nvSpPr>
          <p:cNvPr id="23" name="직사각형 22"/>
          <p:cNvSpPr/>
          <p:nvPr/>
        </p:nvSpPr>
        <p:spPr bwMode="auto">
          <a:xfrm>
            <a:off x="3455808" y="4933343"/>
            <a:ext cx="1063487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CLongin</a:t>
            </a:r>
            <a:endParaRPr lang="ko-KR" altLang="en-US" sz="1400" dirty="0"/>
          </a:p>
        </p:txBody>
      </p:sp>
      <p:sp>
        <p:nvSpPr>
          <p:cNvPr id="24" name="오른쪽 화살표 23"/>
          <p:cNvSpPr/>
          <p:nvPr/>
        </p:nvSpPr>
        <p:spPr bwMode="auto">
          <a:xfrm>
            <a:off x="2424205" y="4948251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25" name="오른쪽 화살표 24"/>
          <p:cNvSpPr/>
          <p:nvPr/>
        </p:nvSpPr>
        <p:spPr bwMode="auto">
          <a:xfrm>
            <a:off x="4493373" y="4948251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26" name="오른쪽 화살표 25"/>
          <p:cNvSpPr/>
          <p:nvPr/>
        </p:nvSpPr>
        <p:spPr bwMode="auto">
          <a:xfrm>
            <a:off x="6509196" y="4958189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95378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Object-Oriented Programming Language</a:t>
            </a:r>
          </a:p>
          <a:p>
            <a:pPr lvl="1"/>
            <a:r>
              <a:rPr lang="en-US" altLang="ko-KR" dirty="0"/>
              <a:t>Instantiation</a:t>
            </a:r>
          </a:p>
          <a:p>
            <a:pPr lvl="2"/>
            <a:r>
              <a:rPr lang="en-US" altLang="ko-KR" dirty="0"/>
              <a:t>Class – Type</a:t>
            </a:r>
          </a:p>
          <a:p>
            <a:pPr lvl="2"/>
            <a:r>
              <a:rPr lang="en-US" altLang="ko-KR" dirty="0"/>
              <a:t>Object – Instance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 Class name;  // object name declaration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 name = new Class();  </a:t>
            </a:r>
          </a:p>
          <a:p>
            <a:pPr lvl="3"/>
            <a:r>
              <a:rPr lang="en-US" altLang="ko-KR" dirty="0">
                <a:sym typeface="Wingdings" panose="05000000000000000000" pitchFamily="2" charset="2"/>
              </a:rPr>
              <a:t>// memory allocation, </a:t>
            </a:r>
          </a:p>
          <a:p>
            <a:pPr lvl="3"/>
            <a:r>
              <a:rPr lang="en-US" altLang="ko-KR" dirty="0">
                <a:sym typeface="Wingdings" panose="05000000000000000000" pitchFamily="2" charset="2"/>
              </a:rPr>
              <a:t>// name binding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33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929817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LMS Login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en-US" altLang="ko-KR" dirty="0"/>
              <a:t>Login </a:t>
            </a:r>
            <a:r>
              <a:rPr lang="ko-KR" altLang="en-US" dirty="0"/>
              <a:t>구현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2023-04-12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34</a:t>
            </a:fld>
            <a:endParaRPr lang="en-US" altLang="ko-KR"/>
          </a:p>
        </p:txBody>
      </p:sp>
      <p:sp>
        <p:nvSpPr>
          <p:cNvPr id="9" name="직사각형 8"/>
          <p:cNvSpPr/>
          <p:nvPr/>
        </p:nvSpPr>
        <p:spPr bwMode="auto">
          <a:xfrm>
            <a:off x="1148866" y="2468225"/>
            <a:ext cx="994716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PLogin</a:t>
            </a:r>
            <a:endParaRPr lang="ko-KR" altLang="en-US" sz="1400" dirty="0"/>
          </a:p>
        </p:txBody>
      </p:sp>
      <p:sp>
        <p:nvSpPr>
          <p:cNvPr id="10" name="직사각형 9"/>
          <p:cNvSpPr/>
          <p:nvPr/>
        </p:nvSpPr>
        <p:spPr bwMode="auto">
          <a:xfrm>
            <a:off x="5165530" y="2468225"/>
            <a:ext cx="994716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MAccount</a:t>
            </a:r>
            <a:endParaRPr lang="ko-KR" altLang="en-US" sz="1400" dirty="0"/>
          </a:p>
        </p:txBody>
      </p:sp>
      <p:sp>
        <p:nvSpPr>
          <p:cNvPr id="12" name="직사각형 11"/>
          <p:cNvSpPr/>
          <p:nvPr/>
        </p:nvSpPr>
        <p:spPr bwMode="auto">
          <a:xfrm>
            <a:off x="3218301" y="2468225"/>
            <a:ext cx="1063487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CLongin</a:t>
            </a:r>
            <a:endParaRPr lang="ko-KR" altLang="en-US" sz="1400" dirty="0"/>
          </a:p>
        </p:txBody>
      </p:sp>
      <p:sp>
        <p:nvSpPr>
          <p:cNvPr id="13" name="오른쪽 화살표 12"/>
          <p:cNvSpPr/>
          <p:nvPr/>
        </p:nvSpPr>
        <p:spPr bwMode="auto">
          <a:xfrm>
            <a:off x="2186698" y="2483133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4" name="오른쪽 화살표 13"/>
          <p:cNvSpPr/>
          <p:nvPr/>
        </p:nvSpPr>
        <p:spPr bwMode="auto">
          <a:xfrm>
            <a:off x="4255866" y="2483133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5" name="오른쪽 화살표 14"/>
          <p:cNvSpPr/>
          <p:nvPr/>
        </p:nvSpPr>
        <p:spPr bwMode="auto">
          <a:xfrm>
            <a:off x="6271689" y="2493071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6" name="순서도: 문서 15"/>
          <p:cNvSpPr/>
          <p:nvPr/>
        </p:nvSpPr>
        <p:spPr bwMode="auto">
          <a:xfrm>
            <a:off x="7393545" y="2493071"/>
            <a:ext cx="1056904" cy="695740"/>
          </a:xfrm>
          <a:prstGeom prst="flowChartDocumen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&lt;&lt;File&gt;&gt;</a:t>
            </a:r>
          </a:p>
          <a:p>
            <a:pPr algn="ctr"/>
            <a:r>
              <a:rPr lang="en-US" altLang="ko-KR" sz="1400" dirty="0"/>
              <a:t>Account</a:t>
            </a:r>
            <a:endParaRPr lang="ko-KR" altLang="en-US" sz="1400" dirty="0"/>
          </a:p>
        </p:txBody>
      </p:sp>
      <p:sp>
        <p:nvSpPr>
          <p:cNvPr id="17" name="직사각형 16"/>
          <p:cNvSpPr/>
          <p:nvPr/>
        </p:nvSpPr>
        <p:spPr bwMode="auto">
          <a:xfrm>
            <a:off x="5317930" y="2620625"/>
            <a:ext cx="994716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MAccount</a:t>
            </a:r>
            <a:endParaRPr lang="ko-KR" altLang="en-US" sz="1400" dirty="0"/>
          </a:p>
        </p:txBody>
      </p:sp>
      <p:sp>
        <p:nvSpPr>
          <p:cNvPr id="18" name="직사각형 17"/>
          <p:cNvSpPr/>
          <p:nvPr/>
        </p:nvSpPr>
        <p:spPr bwMode="auto">
          <a:xfrm>
            <a:off x="3370701" y="2620625"/>
            <a:ext cx="1063487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CLogin</a:t>
            </a:r>
            <a:endParaRPr lang="ko-KR" altLang="en-US" sz="1400" dirty="0"/>
          </a:p>
        </p:txBody>
      </p:sp>
      <p:sp>
        <p:nvSpPr>
          <p:cNvPr id="19" name="오른쪽 화살표 18"/>
          <p:cNvSpPr/>
          <p:nvPr/>
        </p:nvSpPr>
        <p:spPr bwMode="auto">
          <a:xfrm>
            <a:off x="4408266" y="2635533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1404144" y="3130421"/>
            <a:ext cx="1727658" cy="103406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&lt;,Value Object&gt;&gt; </a:t>
            </a:r>
          </a:p>
          <a:p>
            <a:pPr algn="ctr"/>
            <a:r>
              <a:rPr lang="en-US" altLang="ko-KR" sz="1400" dirty="0" err="1"/>
              <a:t>VLogin</a:t>
            </a:r>
            <a:endParaRPr lang="en-US" altLang="ko-KR" sz="1400" dirty="0"/>
          </a:p>
          <a:p>
            <a:pPr algn="ctr"/>
            <a:r>
              <a:rPr lang="en-US" altLang="ko-KR" sz="1400" dirty="0"/>
              <a:t>- </a:t>
            </a:r>
            <a:r>
              <a:rPr lang="en-US" altLang="ko-KR" sz="1400" dirty="0" err="1"/>
              <a:t>UserId</a:t>
            </a:r>
            <a:endParaRPr lang="en-US" altLang="ko-KR" sz="1400" dirty="0"/>
          </a:p>
          <a:p>
            <a:pPr algn="ctr"/>
            <a:r>
              <a:rPr lang="en-US" altLang="ko-KR" sz="1400" dirty="0"/>
              <a:t>- Password</a:t>
            </a:r>
            <a:endParaRPr lang="ko-KR" altLang="en-US" sz="1400" dirty="0"/>
          </a:p>
        </p:txBody>
      </p:sp>
      <p:sp>
        <p:nvSpPr>
          <p:cNvPr id="33" name="직사각형 32"/>
          <p:cNvSpPr/>
          <p:nvPr/>
        </p:nvSpPr>
        <p:spPr bwMode="auto">
          <a:xfrm>
            <a:off x="5443660" y="2000612"/>
            <a:ext cx="1754607" cy="6200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&lt;,Value Object&gt;&gt; </a:t>
            </a:r>
          </a:p>
          <a:p>
            <a:pPr algn="ctr"/>
            <a:r>
              <a:rPr lang="en-US" altLang="ko-KR" sz="1400" dirty="0" err="1"/>
              <a:t>VUserInfo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077479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Login</a:t>
            </a:r>
          </a:p>
          <a:p>
            <a:pPr lvl="1"/>
            <a:r>
              <a:rPr lang="en-US" altLang="ko-KR" dirty="0" err="1"/>
              <a:t>SugangSincheong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2023-04-17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35</a:t>
            </a:fld>
            <a:endParaRPr lang="en-US" altLang="ko-KR"/>
          </a:p>
        </p:txBody>
      </p:sp>
      <p:sp>
        <p:nvSpPr>
          <p:cNvPr id="7" name="직사각형 6"/>
          <p:cNvSpPr/>
          <p:nvPr/>
        </p:nvSpPr>
        <p:spPr bwMode="auto">
          <a:xfrm>
            <a:off x="2190540" y="2788858"/>
            <a:ext cx="994716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PLogin</a:t>
            </a:r>
            <a:endParaRPr lang="ko-KR" altLang="en-US" sz="1400" dirty="0"/>
          </a:p>
        </p:txBody>
      </p:sp>
      <p:sp>
        <p:nvSpPr>
          <p:cNvPr id="8" name="직사각형 7"/>
          <p:cNvSpPr/>
          <p:nvPr/>
        </p:nvSpPr>
        <p:spPr bwMode="auto">
          <a:xfrm>
            <a:off x="6207204" y="2788858"/>
            <a:ext cx="994716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MAccount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4259975" y="2788858"/>
            <a:ext cx="1063487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CLongin</a:t>
            </a:r>
            <a:endParaRPr lang="ko-KR" altLang="en-US" sz="1400" dirty="0"/>
          </a:p>
        </p:txBody>
      </p:sp>
      <p:sp>
        <p:nvSpPr>
          <p:cNvPr id="10" name="오른쪽 화살표 9"/>
          <p:cNvSpPr/>
          <p:nvPr/>
        </p:nvSpPr>
        <p:spPr bwMode="auto">
          <a:xfrm>
            <a:off x="3228372" y="2803766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1" name="오른쪽 화살표 10"/>
          <p:cNvSpPr/>
          <p:nvPr/>
        </p:nvSpPr>
        <p:spPr bwMode="auto">
          <a:xfrm>
            <a:off x="5297540" y="2803766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2" name="오른쪽 화살표 11"/>
          <p:cNvSpPr/>
          <p:nvPr/>
        </p:nvSpPr>
        <p:spPr bwMode="auto">
          <a:xfrm>
            <a:off x="7313363" y="2813704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3" name="순서도: 문서 12"/>
          <p:cNvSpPr/>
          <p:nvPr/>
        </p:nvSpPr>
        <p:spPr bwMode="auto">
          <a:xfrm>
            <a:off x="8435219" y="2813704"/>
            <a:ext cx="1056904" cy="695740"/>
          </a:xfrm>
          <a:prstGeom prst="flowChartDocumen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&lt;&lt;File&gt;&gt;</a:t>
            </a:r>
          </a:p>
          <a:p>
            <a:pPr algn="ctr"/>
            <a:r>
              <a:rPr lang="en-US" altLang="ko-KR" sz="1400" dirty="0"/>
              <a:t>Account</a:t>
            </a:r>
            <a:endParaRPr lang="ko-KR" altLang="en-US" sz="1400" dirty="0"/>
          </a:p>
        </p:txBody>
      </p:sp>
      <p:sp>
        <p:nvSpPr>
          <p:cNvPr id="14" name="직사각형 13"/>
          <p:cNvSpPr/>
          <p:nvPr/>
        </p:nvSpPr>
        <p:spPr bwMode="auto">
          <a:xfrm>
            <a:off x="6359604" y="2941258"/>
            <a:ext cx="994716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MAccount</a:t>
            </a:r>
            <a:endParaRPr lang="ko-KR" altLang="en-US" sz="1400" dirty="0"/>
          </a:p>
        </p:txBody>
      </p:sp>
      <p:sp>
        <p:nvSpPr>
          <p:cNvPr id="15" name="직사각형 14"/>
          <p:cNvSpPr/>
          <p:nvPr/>
        </p:nvSpPr>
        <p:spPr bwMode="auto">
          <a:xfrm>
            <a:off x="4412375" y="2941258"/>
            <a:ext cx="1063487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CLogin</a:t>
            </a:r>
            <a:endParaRPr lang="ko-KR" altLang="en-US" sz="1400" dirty="0"/>
          </a:p>
        </p:txBody>
      </p:sp>
      <p:sp>
        <p:nvSpPr>
          <p:cNvPr id="16" name="오른쪽 화살표 15"/>
          <p:cNvSpPr/>
          <p:nvPr/>
        </p:nvSpPr>
        <p:spPr bwMode="auto">
          <a:xfrm>
            <a:off x="5449940" y="2956166"/>
            <a:ext cx="988487" cy="69574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request</a:t>
            </a:r>
            <a:endParaRPr lang="ko-KR" altLang="en-US" sz="1400" dirty="0"/>
          </a:p>
        </p:txBody>
      </p:sp>
      <p:sp>
        <p:nvSpPr>
          <p:cNvPr id="17" name="직사각형 16"/>
          <p:cNvSpPr/>
          <p:nvPr/>
        </p:nvSpPr>
        <p:spPr bwMode="auto">
          <a:xfrm>
            <a:off x="5993133" y="3964168"/>
            <a:ext cx="1727658" cy="103406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&lt;,Value Object&gt;&gt; </a:t>
            </a:r>
          </a:p>
          <a:p>
            <a:pPr algn="ctr"/>
            <a:r>
              <a:rPr lang="en-US" altLang="ko-KR" sz="1400" dirty="0" err="1"/>
              <a:t>VLogin</a:t>
            </a:r>
            <a:endParaRPr lang="en-US" altLang="ko-KR" sz="1400" dirty="0"/>
          </a:p>
          <a:p>
            <a:pPr algn="ctr"/>
            <a:r>
              <a:rPr lang="en-US" altLang="ko-KR" sz="1400" dirty="0"/>
              <a:t>- </a:t>
            </a:r>
            <a:r>
              <a:rPr lang="en-US" altLang="ko-KR" sz="1400" dirty="0" err="1"/>
              <a:t>UserId</a:t>
            </a:r>
            <a:endParaRPr lang="en-US" altLang="ko-KR" sz="1400" dirty="0"/>
          </a:p>
          <a:p>
            <a:pPr algn="ctr"/>
            <a:r>
              <a:rPr lang="en-US" altLang="ko-KR" sz="1400" dirty="0"/>
              <a:t>- Password</a:t>
            </a:r>
            <a:endParaRPr lang="ko-KR" altLang="en-US" sz="1400" dirty="0"/>
          </a:p>
        </p:txBody>
      </p:sp>
      <p:sp>
        <p:nvSpPr>
          <p:cNvPr id="18" name="직사각형 17"/>
          <p:cNvSpPr/>
          <p:nvPr/>
        </p:nvSpPr>
        <p:spPr bwMode="auto">
          <a:xfrm>
            <a:off x="5827258" y="2059751"/>
            <a:ext cx="1754607" cy="6200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&lt;,Value Object&gt;&gt; </a:t>
            </a:r>
          </a:p>
          <a:p>
            <a:pPr algn="ctr"/>
            <a:r>
              <a:rPr lang="en-US" altLang="ko-KR" sz="1400" dirty="0" err="1"/>
              <a:t>VUserInfo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 bwMode="auto">
          <a:xfrm>
            <a:off x="624891" y="2832537"/>
            <a:ext cx="1123778" cy="7106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Main</a:t>
            </a:r>
            <a:endParaRPr lang="ko-KR" altLang="en-US" sz="1400" dirty="0"/>
          </a:p>
        </p:txBody>
      </p:sp>
      <p:cxnSp>
        <p:nvCxnSpPr>
          <p:cNvPr id="21" name="꺾인 연결선 20"/>
          <p:cNvCxnSpPr>
            <a:stCxn id="19" idx="3"/>
            <a:endCxn id="7" idx="1"/>
          </p:cNvCxnSpPr>
          <p:nvPr/>
        </p:nvCxnSpPr>
        <p:spPr bwMode="auto">
          <a:xfrm flipV="1">
            <a:off x="1748669" y="3151636"/>
            <a:ext cx="441871" cy="36225"/>
          </a:xfrm>
          <a:prstGeom prst="bent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직사각형 21"/>
          <p:cNvSpPr/>
          <p:nvPr/>
        </p:nvSpPr>
        <p:spPr bwMode="auto">
          <a:xfrm>
            <a:off x="2222671" y="4118420"/>
            <a:ext cx="1807505" cy="725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PSugangSincheong</a:t>
            </a:r>
            <a:endParaRPr lang="ko-KR" altLang="en-US" sz="1400" dirty="0"/>
          </a:p>
        </p:txBody>
      </p:sp>
      <p:cxnSp>
        <p:nvCxnSpPr>
          <p:cNvPr id="23" name="꺾인 연결선 22"/>
          <p:cNvCxnSpPr>
            <a:stCxn id="19" idx="2"/>
            <a:endCxn id="22" idx="1"/>
          </p:cNvCxnSpPr>
          <p:nvPr/>
        </p:nvCxnSpPr>
        <p:spPr bwMode="auto">
          <a:xfrm rot="16200000" flipH="1">
            <a:off x="1235719" y="3494245"/>
            <a:ext cx="938013" cy="1035891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079636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수강신청</a:t>
            </a:r>
            <a:r>
              <a:rPr lang="en-US" altLang="ko-KR" dirty="0"/>
              <a:t> </a:t>
            </a:r>
            <a:r>
              <a:rPr lang="ko-KR" altLang="en-US" dirty="0"/>
              <a:t>시나리오</a:t>
            </a:r>
            <a:endParaRPr lang="en-US" altLang="ko-KR" dirty="0"/>
          </a:p>
          <a:p>
            <a:pPr lvl="1"/>
            <a:r>
              <a:rPr lang="ko-KR" altLang="en-US" dirty="0"/>
              <a:t>요약</a:t>
            </a:r>
            <a:endParaRPr lang="en-US" altLang="ko-KR" dirty="0"/>
          </a:p>
          <a:p>
            <a:pPr lvl="2"/>
            <a:r>
              <a:rPr lang="ko-KR" altLang="en-US" dirty="0"/>
              <a:t>수강 예정 강좌를 선택</a:t>
            </a:r>
            <a:endParaRPr lang="en-US" altLang="ko-KR" dirty="0"/>
          </a:p>
          <a:p>
            <a:pPr lvl="1"/>
            <a:r>
              <a:rPr lang="ko-KR" altLang="en-US" dirty="0"/>
              <a:t>절차</a:t>
            </a:r>
            <a:endParaRPr lang="en-US" altLang="ko-KR" dirty="0"/>
          </a:p>
          <a:p>
            <a:pPr lvl="2"/>
            <a:r>
              <a:rPr lang="ko-KR" altLang="en-US" dirty="0"/>
              <a:t>강좌 선택</a:t>
            </a:r>
            <a:endParaRPr lang="en-US" altLang="ko-KR" dirty="0"/>
          </a:p>
          <a:p>
            <a:pPr lvl="2"/>
            <a:r>
              <a:rPr lang="ko-KR" altLang="en-US" dirty="0"/>
              <a:t>미리 담기</a:t>
            </a:r>
            <a:endParaRPr lang="en-US" altLang="ko-KR" dirty="0"/>
          </a:p>
          <a:p>
            <a:pPr lvl="2"/>
            <a:r>
              <a:rPr lang="ko-KR" altLang="en-US" dirty="0"/>
              <a:t>신청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ko-KR" altLang="en-US" dirty="0"/>
              <a:t>제약 조건</a:t>
            </a:r>
            <a:endParaRPr lang="en-US" altLang="ko-KR" dirty="0"/>
          </a:p>
          <a:p>
            <a:pPr lvl="2"/>
            <a:r>
              <a:rPr lang="ko-KR" altLang="en-US" dirty="0"/>
              <a:t>강좌 선택 구조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ko-KR" altLang="en-US" dirty="0"/>
              <a:t>수강 인원 제한</a:t>
            </a:r>
            <a:endParaRPr lang="en-US" altLang="ko-KR" dirty="0"/>
          </a:p>
          <a:p>
            <a:pPr lvl="3"/>
            <a:r>
              <a:rPr lang="ko-KR" altLang="en-US" dirty="0"/>
              <a:t>강좌</a:t>
            </a:r>
            <a:endParaRPr lang="en-US" altLang="ko-KR" dirty="0"/>
          </a:p>
          <a:p>
            <a:pPr lvl="2"/>
            <a:r>
              <a:rPr lang="ko-KR" altLang="en-US" dirty="0"/>
              <a:t>학점 초과</a:t>
            </a:r>
            <a:endParaRPr lang="en-US" altLang="ko-KR" dirty="0"/>
          </a:p>
          <a:p>
            <a:pPr lvl="3"/>
            <a:r>
              <a:rPr lang="ko-KR" altLang="en-US" dirty="0"/>
              <a:t>계정</a:t>
            </a:r>
            <a:endParaRPr lang="en-US" altLang="ko-KR" dirty="0"/>
          </a:p>
          <a:p>
            <a:pPr lvl="2"/>
            <a:r>
              <a:rPr lang="ko-KR" altLang="en-US" dirty="0"/>
              <a:t>선수 과목</a:t>
            </a:r>
            <a:endParaRPr lang="en-US" altLang="ko-KR" dirty="0"/>
          </a:p>
          <a:p>
            <a:pPr lvl="3"/>
            <a:r>
              <a:rPr lang="ko-KR" altLang="en-US" dirty="0"/>
              <a:t>과목</a:t>
            </a:r>
            <a:endParaRPr lang="en-US" altLang="ko-KR" dirty="0"/>
          </a:p>
          <a:p>
            <a:pPr lvl="2"/>
            <a:r>
              <a:rPr lang="ko-KR" altLang="en-US" dirty="0"/>
              <a:t>시간표 중복</a:t>
            </a:r>
            <a:endParaRPr lang="en-US" altLang="ko-KR" dirty="0"/>
          </a:p>
          <a:p>
            <a:pPr lvl="3"/>
            <a:r>
              <a:rPr lang="ko-KR" altLang="en-US" dirty="0"/>
              <a:t>개인 시간표</a:t>
            </a:r>
            <a:endParaRPr lang="en-US" altLang="ko-KR" dirty="0"/>
          </a:p>
          <a:p>
            <a:pPr lvl="3"/>
            <a:endParaRPr lang="en-US" altLang="ko-KR" dirty="0"/>
          </a:p>
          <a:p>
            <a:pPr lvl="2"/>
            <a:r>
              <a:rPr lang="ko-KR" altLang="en-US" dirty="0"/>
              <a:t>동시 접속</a:t>
            </a:r>
            <a:endParaRPr lang="en-US" altLang="ko-KR" dirty="0"/>
          </a:p>
          <a:p>
            <a:pPr lvl="3"/>
            <a:r>
              <a:rPr lang="ko-KR" altLang="en-US" dirty="0"/>
              <a:t>시스템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36</a:t>
            </a:fld>
            <a:endParaRPr lang="en-US" altLang="ko-KR"/>
          </a:p>
        </p:txBody>
      </p:sp>
      <p:sp>
        <p:nvSpPr>
          <p:cNvPr id="9" name="직사각형 8"/>
          <p:cNvSpPr/>
          <p:nvPr/>
        </p:nvSpPr>
        <p:spPr bwMode="auto">
          <a:xfrm>
            <a:off x="5320145" y="1769423"/>
            <a:ext cx="748145" cy="4868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0" name="직사각형 9"/>
          <p:cNvSpPr/>
          <p:nvPr/>
        </p:nvSpPr>
        <p:spPr bwMode="auto">
          <a:xfrm>
            <a:off x="4724400" y="2741220"/>
            <a:ext cx="748145" cy="4868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1" name="직사각형 10"/>
          <p:cNvSpPr/>
          <p:nvPr/>
        </p:nvSpPr>
        <p:spPr bwMode="auto">
          <a:xfrm>
            <a:off x="5662549" y="2741220"/>
            <a:ext cx="748145" cy="4868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2" name="직사각형 11"/>
          <p:cNvSpPr/>
          <p:nvPr/>
        </p:nvSpPr>
        <p:spPr bwMode="auto">
          <a:xfrm>
            <a:off x="6595720" y="2741220"/>
            <a:ext cx="748145" cy="4868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3" name="직사각형 12"/>
          <p:cNvSpPr/>
          <p:nvPr/>
        </p:nvSpPr>
        <p:spPr bwMode="auto">
          <a:xfrm>
            <a:off x="6221647" y="3582389"/>
            <a:ext cx="748145" cy="4868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4" name="직사각형 13"/>
          <p:cNvSpPr/>
          <p:nvPr/>
        </p:nvSpPr>
        <p:spPr bwMode="auto">
          <a:xfrm>
            <a:off x="7186738" y="3582389"/>
            <a:ext cx="748145" cy="4868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cxnSp>
        <p:nvCxnSpPr>
          <p:cNvPr id="16" name="꺾인 연결선 15"/>
          <p:cNvCxnSpPr>
            <a:stCxn id="9" idx="2"/>
            <a:endCxn id="10" idx="0"/>
          </p:cNvCxnSpPr>
          <p:nvPr/>
        </p:nvCxnSpPr>
        <p:spPr bwMode="auto">
          <a:xfrm rot="5400000">
            <a:off x="5153892" y="2200893"/>
            <a:ext cx="484909" cy="595745"/>
          </a:xfrm>
          <a:prstGeom prst="bent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꺾인 연결선 16"/>
          <p:cNvCxnSpPr>
            <a:stCxn id="9" idx="2"/>
            <a:endCxn id="11" idx="0"/>
          </p:cNvCxnSpPr>
          <p:nvPr/>
        </p:nvCxnSpPr>
        <p:spPr bwMode="auto">
          <a:xfrm rot="16200000" flipH="1">
            <a:off x="5622966" y="2327563"/>
            <a:ext cx="484909" cy="342404"/>
          </a:xfrm>
          <a:prstGeom prst="bent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꺾인 연결선 20"/>
          <p:cNvCxnSpPr>
            <a:stCxn id="9" idx="2"/>
            <a:endCxn id="12" idx="0"/>
          </p:cNvCxnSpPr>
          <p:nvPr/>
        </p:nvCxnSpPr>
        <p:spPr bwMode="auto">
          <a:xfrm rot="16200000" flipH="1">
            <a:off x="6089551" y="1860977"/>
            <a:ext cx="484909" cy="1275575"/>
          </a:xfrm>
          <a:prstGeom prst="bent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꺾인 연결선 23"/>
          <p:cNvCxnSpPr>
            <a:stCxn id="12" idx="2"/>
            <a:endCxn id="13" idx="0"/>
          </p:cNvCxnSpPr>
          <p:nvPr/>
        </p:nvCxnSpPr>
        <p:spPr bwMode="auto">
          <a:xfrm rot="5400000">
            <a:off x="6605617" y="3218212"/>
            <a:ext cx="354281" cy="374073"/>
          </a:xfrm>
          <a:prstGeom prst="bent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꺾인 연결선 26"/>
          <p:cNvCxnSpPr>
            <a:stCxn id="12" idx="2"/>
            <a:endCxn id="14" idx="0"/>
          </p:cNvCxnSpPr>
          <p:nvPr/>
        </p:nvCxnSpPr>
        <p:spPr bwMode="auto">
          <a:xfrm rot="16200000" flipH="1">
            <a:off x="7088162" y="3109739"/>
            <a:ext cx="354281" cy="591018"/>
          </a:xfrm>
          <a:prstGeom prst="bent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0" name="직사각형 29"/>
          <p:cNvSpPr/>
          <p:nvPr/>
        </p:nvSpPr>
        <p:spPr bwMode="auto">
          <a:xfrm>
            <a:off x="4070290" y="1709172"/>
            <a:ext cx="748145" cy="4868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cxnSp>
        <p:nvCxnSpPr>
          <p:cNvPr id="31" name="꺾인 연결선 30"/>
          <p:cNvCxnSpPr>
            <a:stCxn id="30" idx="2"/>
            <a:endCxn id="10" idx="1"/>
          </p:cNvCxnSpPr>
          <p:nvPr/>
        </p:nvCxnSpPr>
        <p:spPr bwMode="auto">
          <a:xfrm rot="16200000" flipH="1">
            <a:off x="4190079" y="2450343"/>
            <a:ext cx="788604" cy="280037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6120852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Equality</a:t>
            </a:r>
          </a:p>
          <a:p>
            <a:pPr lvl="1"/>
            <a:r>
              <a:rPr lang="en-US" altLang="ko-KR" dirty="0"/>
              <a:t>Student student1;</a:t>
            </a:r>
          </a:p>
          <a:p>
            <a:pPr lvl="1"/>
            <a:r>
              <a:rPr lang="en-US" altLang="ko-KR" dirty="0"/>
              <a:t>Student1 = new Student();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Student student2;</a:t>
            </a:r>
          </a:p>
          <a:p>
            <a:pPr lvl="1"/>
            <a:r>
              <a:rPr lang="en-US" altLang="ko-KR" dirty="0"/>
              <a:t>Student2 = new Student();</a:t>
            </a:r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37</a:t>
            </a:fld>
            <a:endParaRPr lang="en-US" altLang="ko-KR"/>
          </a:p>
        </p:txBody>
      </p:sp>
      <p:sp>
        <p:nvSpPr>
          <p:cNvPr id="6" name="직사각형 5"/>
          <p:cNvSpPr/>
          <p:nvPr/>
        </p:nvSpPr>
        <p:spPr bwMode="auto">
          <a:xfrm>
            <a:off x="3716977" y="2315688"/>
            <a:ext cx="1638794" cy="795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new Student()</a:t>
            </a:r>
            <a:endParaRPr lang="ko-KR" alt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3188021" y="2315688"/>
            <a:ext cx="486888" cy="3087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200</a:t>
            </a:r>
            <a:endParaRPr lang="ko-KR" altLang="en-US" sz="1400" dirty="0" err="1"/>
          </a:p>
        </p:txBody>
      </p:sp>
      <p:sp>
        <p:nvSpPr>
          <p:cNvPr id="8" name="직사각형 7"/>
          <p:cNvSpPr/>
          <p:nvPr/>
        </p:nvSpPr>
        <p:spPr bwMode="auto">
          <a:xfrm>
            <a:off x="2169655" y="2161308"/>
            <a:ext cx="565591" cy="3087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200</a:t>
            </a:r>
            <a:endParaRPr lang="ko-KR" alt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1298837" y="2052934"/>
            <a:ext cx="9856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student1</a:t>
            </a:r>
            <a:endParaRPr lang="ko-KR" altLang="en-US" sz="1400" dirty="0" err="1"/>
          </a:p>
        </p:txBody>
      </p:sp>
      <p:cxnSp>
        <p:nvCxnSpPr>
          <p:cNvPr id="11" name="꺾인 연결선 10"/>
          <p:cNvCxnSpPr>
            <a:stCxn id="8" idx="2"/>
            <a:endCxn id="6" idx="1"/>
          </p:cNvCxnSpPr>
          <p:nvPr/>
        </p:nvCxnSpPr>
        <p:spPr bwMode="auto">
          <a:xfrm rot="16200000" flipH="1">
            <a:off x="2962992" y="1959526"/>
            <a:ext cx="243445" cy="1264526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직사각형 13"/>
          <p:cNvSpPr/>
          <p:nvPr/>
        </p:nvSpPr>
        <p:spPr bwMode="auto">
          <a:xfrm>
            <a:off x="3821876" y="4452044"/>
            <a:ext cx="1638794" cy="795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new Student()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3292920" y="4452044"/>
            <a:ext cx="486888" cy="3087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300</a:t>
            </a:r>
            <a:endParaRPr lang="ko-KR" altLang="en-US" sz="1400" dirty="0" err="1"/>
          </a:p>
        </p:txBody>
      </p:sp>
      <p:sp>
        <p:nvSpPr>
          <p:cNvPr id="16" name="직사각형 15"/>
          <p:cNvSpPr/>
          <p:nvPr/>
        </p:nvSpPr>
        <p:spPr bwMode="auto">
          <a:xfrm>
            <a:off x="2274554" y="4297664"/>
            <a:ext cx="565591" cy="3087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300</a:t>
            </a:r>
            <a:endParaRPr lang="ko-KR" alt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1403736" y="4189290"/>
            <a:ext cx="9856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student2</a:t>
            </a:r>
            <a:endParaRPr lang="ko-KR" altLang="en-US" sz="1400" dirty="0" err="1"/>
          </a:p>
        </p:txBody>
      </p:sp>
      <p:cxnSp>
        <p:nvCxnSpPr>
          <p:cNvPr id="18" name="꺾인 연결선 17"/>
          <p:cNvCxnSpPr>
            <a:stCxn id="16" idx="2"/>
            <a:endCxn id="14" idx="1"/>
          </p:cNvCxnSpPr>
          <p:nvPr/>
        </p:nvCxnSpPr>
        <p:spPr bwMode="auto">
          <a:xfrm rot="16200000" flipH="1">
            <a:off x="3067891" y="4095882"/>
            <a:ext cx="243445" cy="1264526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4613903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BC3D5D29-D61F-F086-9CEF-5C80B819AF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138EEB3-9B10-D3BF-037B-9E8918D6F7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38</a:t>
            </a:fld>
            <a:endParaRPr lang="en-US" altLang="ko-KR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7DDEBB08-04C8-6A11-5A1F-514E782E6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349" y="929792"/>
            <a:ext cx="5844782" cy="584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1549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ko-KR" altLang="en-US" dirty="0"/>
              <a:t>강좌 선택 메뉴 구현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/>
              <a:t>Memory</a:t>
            </a:r>
            <a:r>
              <a:rPr lang="ko-KR" altLang="en-US" dirty="0"/>
              <a:t> </a:t>
            </a:r>
            <a:r>
              <a:rPr lang="en-US" altLang="ko-KR" dirty="0"/>
              <a:t>Allocation</a:t>
            </a:r>
          </a:p>
          <a:p>
            <a:pPr lvl="1"/>
            <a:r>
              <a:rPr lang="en-US" altLang="ko-KR" dirty="0"/>
              <a:t>Composite Type - class</a:t>
            </a:r>
          </a:p>
          <a:p>
            <a:pPr lvl="2"/>
            <a:r>
              <a:rPr lang="en-US" altLang="ko-KR" dirty="0"/>
              <a:t>Student student1;</a:t>
            </a:r>
          </a:p>
          <a:p>
            <a:pPr lvl="2"/>
            <a:r>
              <a:rPr lang="en-US" altLang="ko-KR" dirty="0"/>
              <a:t>Student1 = new Student();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Primitive Type</a:t>
            </a:r>
          </a:p>
          <a:p>
            <a:pPr lvl="2"/>
            <a:r>
              <a:rPr lang="en-US" altLang="ko-KR" dirty="0"/>
              <a:t>Int/float/char/bool</a:t>
            </a:r>
          </a:p>
          <a:p>
            <a:pPr lvl="2"/>
            <a:r>
              <a:rPr lang="en-US" altLang="ko-KR" dirty="0"/>
              <a:t>Int x; x = 4;</a:t>
            </a:r>
          </a:p>
          <a:p>
            <a:pPr lvl="2"/>
            <a:r>
              <a:rPr lang="en-US" altLang="ko-KR" dirty="0"/>
              <a:t>Int y;</a:t>
            </a:r>
          </a:p>
          <a:p>
            <a:pPr lvl="2"/>
            <a:r>
              <a:rPr lang="en-US" altLang="ko-KR" dirty="0"/>
              <a:t>y = x;</a:t>
            </a:r>
          </a:p>
          <a:p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2023-04-19</a:t>
            </a:r>
            <a:endParaRPr lang="ko-KR" altLang="en-US" dirty="0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39</a:t>
            </a:fld>
            <a:endParaRPr lang="en-US" altLang="ko-KR"/>
          </a:p>
        </p:txBody>
      </p:sp>
      <p:sp>
        <p:nvSpPr>
          <p:cNvPr id="7" name="직사각형 6"/>
          <p:cNvSpPr/>
          <p:nvPr/>
        </p:nvSpPr>
        <p:spPr bwMode="auto">
          <a:xfrm>
            <a:off x="1899138" y="2250831"/>
            <a:ext cx="1326383" cy="5426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1 </a:t>
            </a:r>
            <a:r>
              <a:rPr lang="ko-KR" altLang="en-US" sz="1400" dirty="0"/>
              <a:t>용인 </a:t>
            </a:r>
            <a:r>
              <a:rPr lang="en-US" altLang="ko-KR" sz="1400" dirty="0" err="1"/>
              <a:t>yongin</a:t>
            </a:r>
            <a:endParaRPr lang="en-US" altLang="ko-KR" sz="1400" dirty="0"/>
          </a:p>
          <a:p>
            <a:pPr algn="ctr"/>
            <a:r>
              <a:rPr lang="en-US" altLang="ko-KR" sz="1400" dirty="0"/>
              <a:t>2 </a:t>
            </a:r>
            <a:r>
              <a:rPr lang="ko-KR" altLang="en-US" sz="1400" dirty="0"/>
              <a:t>서울 </a:t>
            </a:r>
            <a:r>
              <a:rPr lang="en-US" altLang="ko-KR" sz="1400" dirty="0" err="1"/>
              <a:t>seoul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1339725" y="2096942"/>
            <a:ext cx="492443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marL="0" algn="l"/>
            <a:r>
              <a:rPr lang="en-US" altLang="ko-KR" sz="1400" dirty="0"/>
              <a:t>root</a:t>
            </a:r>
            <a:endParaRPr lang="ko-KR" altLang="en-US" sz="1400" dirty="0" err="1"/>
          </a:p>
        </p:txBody>
      </p:sp>
      <p:sp>
        <p:nvSpPr>
          <p:cNvPr id="9" name="직사각형 8"/>
          <p:cNvSpPr/>
          <p:nvPr/>
        </p:nvSpPr>
        <p:spPr bwMode="auto">
          <a:xfrm>
            <a:off x="1339726" y="3285009"/>
            <a:ext cx="1544152" cy="7883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11 </a:t>
            </a:r>
            <a:r>
              <a:rPr lang="ko-KR" altLang="en-US" sz="1400" dirty="0"/>
              <a:t>교양 </a:t>
            </a:r>
            <a:r>
              <a:rPr lang="en-US" altLang="ko-KR" sz="1400" dirty="0" err="1"/>
              <a:t>gyoyang</a:t>
            </a:r>
            <a:endParaRPr lang="en-US" altLang="ko-KR" sz="1400" dirty="0"/>
          </a:p>
          <a:p>
            <a:pPr algn="ctr"/>
            <a:r>
              <a:rPr lang="en-US" altLang="ko-KR" sz="1400" dirty="0"/>
              <a:t>12 ICT</a:t>
            </a:r>
            <a:r>
              <a:rPr lang="ko-KR" altLang="en-US" sz="1400" dirty="0"/>
              <a:t>융합 </a:t>
            </a:r>
            <a:r>
              <a:rPr lang="en-US" altLang="ko-KR" sz="1400" dirty="0"/>
              <a:t>ICT</a:t>
            </a:r>
          </a:p>
          <a:p>
            <a:pPr algn="ctr"/>
            <a:r>
              <a:rPr lang="en-US" altLang="ko-KR" sz="1400" dirty="0"/>
              <a:t>…</a:t>
            </a:r>
            <a:endParaRPr lang="ko-KR" alt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999755" y="2885337"/>
            <a:ext cx="712054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marL="0" algn="l"/>
            <a:r>
              <a:rPr lang="en-US" altLang="ko-KR" sz="1400" dirty="0" err="1"/>
              <a:t>yongin</a:t>
            </a:r>
            <a:endParaRPr lang="ko-KR" altLang="en-US" sz="1400" dirty="0" err="1"/>
          </a:p>
        </p:txBody>
      </p:sp>
      <p:cxnSp>
        <p:nvCxnSpPr>
          <p:cNvPr id="12" name="직선 화살표 연결선 11"/>
          <p:cNvCxnSpPr>
            <a:stCxn id="7" idx="2"/>
            <a:endCxn id="9" idx="0"/>
          </p:cNvCxnSpPr>
          <p:nvPr/>
        </p:nvCxnSpPr>
        <p:spPr bwMode="auto">
          <a:xfrm flipH="1">
            <a:off x="2111802" y="2793442"/>
            <a:ext cx="450528" cy="49156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직사각형 14"/>
          <p:cNvSpPr/>
          <p:nvPr/>
        </p:nvSpPr>
        <p:spPr bwMode="auto">
          <a:xfrm>
            <a:off x="7621904" y="3056196"/>
            <a:ext cx="1638794" cy="795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new Student()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7092948" y="3056196"/>
            <a:ext cx="486888" cy="3087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200</a:t>
            </a:r>
            <a:endParaRPr lang="ko-KR" altLang="en-US" sz="1400" dirty="0" err="1"/>
          </a:p>
        </p:txBody>
      </p:sp>
      <p:sp>
        <p:nvSpPr>
          <p:cNvPr id="17" name="직사각형 16"/>
          <p:cNvSpPr/>
          <p:nvPr/>
        </p:nvSpPr>
        <p:spPr bwMode="auto">
          <a:xfrm>
            <a:off x="7621904" y="2730466"/>
            <a:ext cx="1638794" cy="3087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200</a:t>
            </a:r>
            <a:endParaRPr lang="ko-KR" alt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6254965" y="2576013"/>
            <a:ext cx="9856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student1</a:t>
            </a:r>
            <a:endParaRPr lang="ko-KR" altLang="en-US" sz="1400" dirty="0" err="1"/>
          </a:p>
        </p:txBody>
      </p:sp>
      <p:cxnSp>
        <p:nvCxnSpPr>
          <p:cNvPr id="19" name="꺾인 연결선 18"/>
          <p:cNvCxnSpPr>
            <a:stCxn id="17" idx="3"/>
            <a:endCxn id="15" idx="3"/>
          </p:cNvCxnSpPr>
          <p:nvPr/>
        </p:nvCxnSpPr>
        <p:spPr bwMode="auto">
          <a:xfrm>
            <a:off x="9260698" y="2884846"/>
            <a:ext cx="12700" cy="569174"/>
          </a:xfrm>
          <a:prstGeom prst="bentConnector3">
            <a:avLst>
              <a:gd name="adj1" fmla="val 180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6" name="TextBox 25"/>
          <p:cNvSpPr txBox="1"/>
          <p:nvPr/>
        </p:nvSpPr>
        <p:spPr>
          <a:xfrm>
            <a:off x="7078105" y="2576013"/>
            <a:ext cx="486888" cy="3087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180</a:t>
            </a:r>
            <a:endParaRPr lang="ko-KR" altLang="en-US" sz="1400" dirty="0" err="1"/>
          </a:p>
        </p:txBody>
      </p:sp>
      <p:sp>
        <p:nvSpPr>
          <p:cNvPr id="27" name="직사각형 26"/>
          <p:cNvSpPr/>
          <p:nvPr/>
        </p:nvSpPr>
        <p:spPr bwMode="auto">
          <a:xfrm>
            <a:off x="7634604" y="5790783"/>
            <a:ext cx="1638794" cy="3087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4</a:t>
            </a:r>
            <a:endParaRPr lang="ko-KR" alt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6847634" y="5636820"/>
            <a:ext cx="34704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x</a:t>
            </a:r>
            <a:endParaRPr lang="ko-KR" altLang="en-US" sz="1400" dirty="0" err="1"/>
          </a:p>
        </p:txBody>
      </p:sp>
      <p:sp>
        <p:nvSpPr>
          <p:cNvPr id="29" name="TextBox 28"/>
          <p:cNvSpPr txBox="1"/>
          <p:nvPr/>
        </p:nvSpPr>
        <p:spPr>
          <a:xfrm>
            <a:off x="7090805" y="5636330"/>
            <a:ext cx="486888" cy="3087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100</a:t>
            </a:r>
            <a:endParaRPr lang="ko-KR" altLang="en-US" sz="1400" dirty="0" err="1"/>
          </a:p>
        </p:txBody>
      </p:sp>
      <p:sp>
        <p:nvSpPr>
          <p:cNvPr id="30" name="직사각형 29"/>
          <p:cNvSpPr/>
          <p:nvPr/>
        </p:nvSpPr>
        <p:spPr bwMode="auto">
          <a:xfrm>
            <a:off x="1060091" y="4558680"/>
            <a:ext cx="1984559" cy="7883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111 </a:t>
            </a:r>
            <a:r>
              <a:rPr lang="ko-KR" altLang="en-US" sz="1400" dirty="0"/>
              <a:t>융합</a:t>
            </a:r>
            <a:r>
              <a:rPr lang="en-US" altLang="ko-KR" sz="1400" dirty="0"/>
              <a:t>SW</a:t>
            </a:r>
            <a:r>
              <a:rPr lang="ko-KR" altLang="en-US" sz="1400" dirty="0"/>
              <a:t> </a:t>
            </a:r>
            <a:r>
              <a:rPr lang="en-US" altLang="ko-KR" sz="1400" dirty="0" err="1"/>
              <a:t>conver</a:t>
            </a:r>
            <a:endParaRPr lang="en-US" altLang="ko-KR" sz="1400" dirty="0"/>
          </a:p>
          <a:p>
            <a:pPr algn="ctr"/>
            <a:r>
              <a:rPr lang="en-US" altLang="ko-KR" sz="1400" dirty="0"/>
              <a:t>112 </a:t>
            </a:r>
            <a:r>
              <a:rPr lang="ko-KR" altLang="en-US" sz="1400" dirty="0"/>
              <a:t>데이터 </a:t>
            </a:r>
            <a:r>
              <a:rPr lang="en-US" altLang="ko-KR" sz="1400" dirty="0"/>
              <a:t>data</a:t>
            </a:r>
          </a:p>
          <a:p>
            <a:pPr algn="ctr"/>
            <a:r>
              <a:rPr lang="en-US" altLang="ko-KR" sz="1400" dirty="0"/>
              <a:t>…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619928" y="4250903"/>
            <a:ext cx="712054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marL="0" algn="l"/>
            <a:r>
              <a:rPr lang="en-US" altLang="ko-KR" sz="1400" dirty="0" err="1"/>
              <a:t>yongin</a:t>
            </a:r>
            <a:endParaRPr lang="ko-KR" altLang="en-US" sz="1400" dirty="0" err="1"/>
          </a:p>
        </p:txBody>
      </p:sp>
      <p:sp>
        <p:nvSpPr>
          <p:cNvPr id="32" name="직사각형 31"/>
          <p:cNvSpPr/>
          <p:nvPr/>
        </p:nvSpPr>
        <p:spPr bwMode="auto">
          <a:xfrm>
            <a:off x="839888" y="5827694"/>
            <a:ext cx="3145134" cy="66354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chemeClr val="accent3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1111 </a:t>
            </a:r>
            <a:r>
              <a:rPr lang="ko-KR" altLang="en-US" sz="1400" dirty="0"/>
              <a:t>절차</a:t>
            </a:r>
            <a:r>
              <a:rPr lang="en-US" altLang="ko-KR" sz="1400" dirty="0"/>
              <a:t>A 09;00 </a:t>
            </a:r>
            <a:r>
              <a:rPr lang="ko-KR" altLang="en-US" sz="1400" dirty="0"/>
              <a:t>월</a:t>
            </a:r>
            <a:r>
              <a:rPr lang="en-US" altLang="ko-KR" sz="1400" dirty="0"/>
              <a:t>/</a:t>
            </a:r>
            <a:r>
              <a:rPr lang="ko-KR" altLang="en-US" sz="1400" dirty="0"/>
              <a:t>수 최성운 </a:t>
            </a:r>
            <a:r>
              <a:rPr lang="en-US" altLang="ko-KR" sz="1400" dirty="0"/>
              <a:t>1305</a:t>
            </a:r>
          </a:p>
          <a:p>
            <a:pPr algn="ctr"/>
            <a:r>
              <a:rPr lang="en-US" altLang="ko-KR" sz="1400" dirty="0"/>
              <a:t>…</a:t>
            </a:r>
            <a:endParaRPr lang="ko-KR" altLang="en-US" sz="1400" dirty="0"/>
          </a:p>
        </p:txBody>
      </p:sp>
      <p:cxnSp>
        <p:nvCxnSpPr>
          <p:cNvPr id="33" name="직선 화살표 연결선 32"/>
          <p:cNvCxnSpPr>
            <a:stCxn id="9" idx="2"/>
            <a:endCxn id="30" idx="0"/>
          </p:cNvCxnSpPr>
          <p:nvPr/>
        </p:nvCxnSpPr>
        <p:spPr bwMode="auto">
          <a:xfrm flipH="1">
            <a:off x="2052371" y="4073404"/>
            <a:ext cx="59431" cy="48527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직선 화살표 연결선 35"/>
          <p:cNvCxnSpPr>
            <a:stCxn id="30" idx="2"/>
            <a:endCxn id="32" idx="0"/>
          </p:cNvCxnSpPr>
          <p:nvPr/>
        </p:nvCxnSpPr>
        <p:spPr bwMode="auto">
          <a:xfrm>
            <a:off x="2052371" y="5347075"/>
            <a:ext cx="360084" cy="48061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9" name="직사각형 38"/>
          <p:cNvSpPr/>
          <p:nvPr/>
        </p:nvSpPr>
        <p:spPr bwMode="auto">
          <a:xfrm>
            <a:off x="3212946" y="3285009"/>
            <a:ext cx="1544152" cy="7883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11 </a:t>
            </a:r>
            <a:r>
              <a:rPr lang="ko-KR" altLang="en-US" sz="1400" dirty="0"/>
              <a:t>교양 </a:t>
            </a:r>
            <a:r>
              <a:rPr lang="en-US" altLang="ko-KR" sz="1400" dirty="0" err="1"/>
              <a:t>gyoyang</a:t>
            </a:r>
            <a:endParaRPr lang="en-US" altLang="ko-KR" sz="1400" dirty="0"/>
          </a:p>
          <a:p>
            <a:pPr algn="ctr"/>
            <a:r>
              <a:rPr lang="en-US" altLang="ko-KR" sz="1400" dirty="0"/>
              <a:t>12 ICT</a:t>
            </a:r>
            <a:r>
              <a:rPr lang="ko-KR" altLang="en-US" sz="1400" dirty="0"/>
              <a:t>융합 </a:t>
            </a:r>
            <a:r>
              <a:rPr lang="en-US" altLang="ko-KR" sz="1400" dirty="0"/>
              <a:t>ICT</a:t>
            </a:r>
          </a:p>
          <a:p>
            <a:pPr algn="ctr"/>
            <a:r>
              <a:rPr lang="en-US" altLang="ko-KR" sz="1400" dirty="0"/>
              <a:t>…</a:t>
            </a:r>
            <a:endParaRPr lang="ko-KR" altLang="en-US" sz="1400" dirty="0"/>
          </a:p>
        </p:txBody>
      </p:sp>
      <p:cxnSp>
        <p:nvCxnSpPr>
          <p:cNvPr id="40" name="직선 화살표 연결선 39"/>
          <p:cNvCxnSpPr>
            <a:stCxn id="7" idx="2"/>
            <a:endCxn id="39" idx="0"/>
          </p:cNvCxnSpPr>
          <p:nvPr/>
        </p:nvCxnSpPr>
        <p:spPr bwMode="auto">
          <a:xfrm>
            <a:off x="2562330" y="2793442"/>
            <a:ext cx="1422692" cy="49156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Box 42"/>
          <p:cNvSpPr txBox="1"/>
          <p:nvPr/>
        </p:nvSpPr>
        <p:spPr>
          <a:xfrm>
            <a:off x="4015033" y="2861656"/>
            <a:ext cx="612668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marL="0" algn="l"/>
            <a:r>
              <a:rPr lang="en-US" altLang="ko-KR" sz="1400" dirty="0" err="1"/>
              <a:t>seoul</a:t>
            </a:r>
            <a:endParaRPr lang="ko-KR" altLang="en-US" sz="1400" dirty="0" err="1"/>
          </a:p>
        </p:txBody>
      </p:sp>
    </p:spTree>
    <p:extLst>
      <p:ext uri="{BB962C8B-B14F-4D97-AF65-F5344CB8AC3E}">
        <p14:creationId xmlns:p14="http://schemas.microsoft.com/office/powerpoint/2010/main" val="2371195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직사각형 44"/>
          <p:cNvSpPr/>
          <p:nvPr/>
        </p:nvSpPr>
        <p:spPr bwMode="auto">
          <a:xfrm>
            <a:off x="2194916" y="4702879"/>
            <a:ext cx="5888404" cy="11160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과제</a:t>
            </a:r>
          </a:p>
        </p:txBody>
      </p:sp>
      <p:sp>
        <p:nvSpPr>
          <p:cNvPr id="36" name="직사각형 35"/>
          <p:cNvSpPr/>
          <p:nvPr/>
        </p:nvSpPr>
        <p:spPr bwMode="auto">
          <a:xfrm>
            <a:off x="2194917" y="3039070"/>
            <a:ext cx="5888403" cy="159783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매 수업 시간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 bwMode="auto">
          <a:xfrm>
            <a:off x="9098689" y="7073102"/>
            <a:ext cx="609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1526" tIns="50763" rIns="101526" bIns="50763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defTabSz="1016000" rtl="0" fontAlgn="base">
              <a:spcBef>
                <a:spcPct val="0"/>
              </a:spcBef>
              <a:spcAft>
                <a:spcPct val="0"/>
              </a:spcAft>
              <a:defRPr sz="1200" b="0" i="1" kern="1200">
                <a:solidFill>
                  <a:schemeClr val="tx1"/>
                </a:solidFill>
                <a:latin typeface="Candara" panose="020E0502030303020204" pitchFamily="34" charset="0"/>
                <a:ea typeface="굴림" charset="-127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fld id="{AA4216F1-165B-4DFF-BD92-3D8E849D7D48}" type="slidenum">
              <a:rPr lang="en-US" altLang="ko-KR" smtClean="0"/>
              <a:pPr/>
              <a:t>4</a:t>
            </a:fld>
            <a:endParaRPr lang="en-US" altLang="ko-KR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ko-KR"/>
              <a:t>Sungwoon Choi 2021</a:t>
            </a:r>
            <a:endParaRPr lang="en-US" altLang="ko-KR" dirty="0"/>
          </a:p>
        </p:txBody>
      </p:sp>
      <p:sp>
        <p:nvSpPr>
          <p:cNvPr id="24" name="제목 2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수업 방법</a:t>
            </a:r>
          </a:p>
        </p:txBody>
      </p:sp>
      <p:grpSp>
        <p:nvGrpSpPr>
          <p:cNvPr id="23" name="그룹 22"/>
          <p:cNvGrpSpPr/>
          <p:nvPr/>
        </p:nvGrpSpPr>
        <p:grpSpPr>
          <a:xfrm>
            <a:off x="996142" y="3464958"/>
            <a:ext cx="535569" cy="775502"/>
            <a:chOff x="1042789" y="2991274"/>
            <a:chExt cx="720080" cy="10331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타원 9"/>
            <p:cNvSpPr/>
            <p:nvPr/>
          </p:nvSpPr>
          <p:spPr bwMode="auto">
            <a:xfrm>
              <a:off x="1222809" y="2991274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accent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2" name="직선 연결선 11"/>
            <p:cNvCxnSpPr/>
            <p:nvPr/>
          </p:nvCxnSpPr>
          <p:spPr bwMode="auto">
            <a:xfrm>
              <a:off x="1042789" y="3448372"/>
              <a:ext cx="72008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직선 연결선 14"/>
            <p:cNvCxnSpPr>
              <a:stCxn id="10" idx="4"/>
            </p:cNvCxnSpPr>
            <p:nvPr/>
          </p:nvCxnSpPr>
          <p:spPr bwMode="auto">
            <a:xfrm>
              <a:off x="1402829" y="3351314"/>
              <a:ext cx="0" cy="31308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직선 연결선 16"/>
            <p:cNvCxnSpPr/>
            <p:nvPr/>
          </p:nvCxnSpPr>
          <p:spPr bwMode="auto">
            <a:xfrm flipH="1">
              <a:off x="1186805" y="3664396"/>
              <a:ext cx="216024" cy="3600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직선 연결선 21"/>
            <p:cNvCxnSpPr/>
            <p:nvPr/>
          </p:nvCxnSpPr>
          <p:spPr bwMode="auto">
            <a:xfrm>
              <a:off x="1402829" y="3664396"/>
              <a:ext cx="216024" cy="3600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7" name="내용 개체 틀 25"/>
          <p:cNvSpPr txBox="1">
            <a:spLocks/>
          </p:cNvSpPr>
          <p:nvPr/>
        </p:nvSpPr>
        <p:spPr bwMode="auto">
          <a:xfrm>
            <a:off x="5690886" y="4957426"/>
            <a:ext cx="2181790" cy="76934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01526" tIns="50763" rIns="101526" bIns="50763" numCol="1" anchor="ctr" anchorCtr="0" compatLnSpc="1">
            <a:prstTxWarp prst="textNoShape">
              <a:avLst/>
            </a:prstTxWarp>
          </a:bodyPr>
          <a:lstStyle>
            <a:lvl1pPr marL="266700" indent="-266700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 b="1">
                <a:solidFill>
                  <a:schemeClr val="tx1"/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1pPr>
            <a:lvl2pPr marL="447675" indent="-180975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400">
                <a:solidFill>
                  <a:schemeClr val="tx1"/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2pPr>
            <a:lvl3pPr marL="623888" indent="-176213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3pPr>
            <a:lvl4pPr marL="803275" indent="-179388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400">
                <a:solidFill>
                  <a:schemeClr val="tx1"/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4pPr>
            <a:lvl5pPr marL="982663" indent="-179388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5pPr>
            <a:lvl6pPr marL="1162050" indent="-179388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n-lt"/>
              </a:defRPr>
            </a:lvl6pPr>
            <a:lvl7pPr marL="1341438" indent="-179388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n-lt"/>
              </a:defRPr>
            </a:lvl7pPr>
            <a:lvl8pPr marL="3656013" indent="-254000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8pPr>
            <a:lvl9pPr marL="4113213" indent="-254000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ko-KR" altLang="en-US" sz="1400" b="0" kern="0" dirty="0"/>
              <a:t>이론 요약 보고서 작성</a:t>
            </a:r>
            <a:endParaRPr lang="en-US" altLang="ko-KR" sz="1400" b="0" kern="0" dirty="0"/>
          </a:p>
          <a:p>
            <a:pPr marL="0" indent="0">
              <a:buNone/>
            </a:pPr>
            <a:r>
              <a:rPr lang="ko-KR" altLang="en-US" sz="1400" b="0" kern="0" dirty="0"/>
              <a:t>프로그램 과제 작성</a:t>
            </a:r>
          </a:p>
        </p:txBody>
      </p:sp>
      <p:sp>
        <p:nvSpPr>
          <p:cNvPr id="37" name="오른쪽 화살표 36"/>
          <p:cNvSpPr/>
          <p:nvPr/>
        </p:nvSpPr>
        <p:spPr bwMode="auto">
          <a:xfrm>
            <a:off x="1690861" y="3618440"/>
            <a:ext cx="592317" cy="37923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왼쪽 화살표 37"/>
          <p:cNvSpPr/>
          <p:nvPr/>
        </p:nvSpPr>
        <p:spPr bwMode="auto">
          <a:xfrm>
            <a:off x="7929662" y="3618441"/>
            <a:ext cx="514491" cy="379238"/>
          </a:xfrm>
          <a:prstGeom prst="lef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굽은 화살표 46"/>
          <p:cNvSpPr/>
          <p:nvPr/>
        </p:nvSpPr>
        <p:spPr bwMode="auto">
          <a:xfrm rot="10800000">
            <a:off x="7968162" y="4419880"/>
            <a:ext cx="1000636" cy="1116020"/>
          </a:xfrm>
          <a:prstGeom prst="bentArrow">
            <a:avLst>
              <a:gd name="adj1" fmla="val 20569"/>
              <a:gd name="adj2" fmla="val 16723"/>
              <a:gd name="adj3" fmla="val 25000"/>
              <a:gd name="adj4" fmla="val 43750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996142" y="5025959"/>
            <a:ext cx="535569" cy="775502"/>
            <a:chOff x="1042789" y="2991274"/>
            <a:chExt cx="720080" cy="10331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9" name="타원 48"/>
            <p:cNvSpPr/>
            <p:nvPr/>
          </p:nvSpPr>
          <p:spPr bwMode="auto">
            <a:xfrm>
              <a:off x="1222809" y="2991274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accent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50" name="직선 연결선 49"/>
            <p:cNvCxnSpPr/>
            <p:nvPr/>
          </p:nvCxnSpPr>
          <p:spPr bwMode="auto">
            <a:xfrm>
              <a:off x="1042789" y="3448372"/>
              <a:ext cx="72008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1" name="직선 연결선 50"/>
            <p:cNvCxnSpPr>
              <a:stCxn id="49" idx="4"/>
            </p:cNvCxnSpPr>
            <p:nvPr/>
          </p:nvCxnSpPr>
          <p:spPr bwMode="auto">
            <a:xfrm>
              <a:off x="1402829" y="3351314"/>
              <a:ext cx="0" cy="31308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" name="직선 연결선 51"/>
            <p:cNvCxnSpPr/>
            <p:nvPr/>
          </p:nvCxnSpPr>
          <p:spPr bwMode="auto">
            <a:xfrm flipH="1">
              <a:off x="1186805" y="3664396"/>
              <a:ext cx="216024" cy="3600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3" name="직선 연결선 52"/>
            <p:cNvCxnSpPr/>
            <p:nvPr/>
          </p:nvCxnSpPr>
          <p:spPr bwMode="auto">
            <a:xfrm>
              <a:off x="1402829" y="3664396"/>
              <a:ext cx="216024" cy="3600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4" name="그룹 53"/>
          <p:cNvGrpSpPr/>
          <p:nvPr/>
        </p:nvGrpSpPr>
        <p:grpSpPr>
          <a:xfrm>
            <a:off x="8585854" y="3464958"/>
            <a:ext cx="535569" cy="775502"/>
            <a:chOff x="1042789" y="2991274"/>
            <a:chExt cx="720080" cy="10331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5" name="타원 54"/>
            <p:cNvSpPr/>
            <p:nvPr/>
          </p:nvSpPr>
          <p:spPr bwMode="auto">
            <a:xfrm>
              <a:off x="1222809" y="2991274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chemeClr val="accent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56" name="직선 연결선 55"/>
            <p:cNvCxnSpPr/>
            <p:nvPr/>
          </p:nvCxnSpPr>
          <p:spPr bwMode="auto">
            <a:xfrm>
              <a:off x="1042789" y="3448372"/>
              <a:ext cx="72008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7" name="직선 연결선 56"/>
            <p:cNvCxnSpPr>
              <a:stCxn id="55" idx="4"/>
            </p:cNvCxnSpPr>
            <p:nvPr/>
          </p:nvCxnSpPr>
          <p:spPr bwMode="auto">
            <a:xfrm>
              <a:off x="1402829" y="3351314"/>
              <a:ext cx="0" cy="31308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8" name="직선 연결선 57"/>
            <p:cNvCxnSpPr/>
            <p:nvPr/>
          </p:nvCxnSpPr>
          <p:spPr bwMode="auto">
            <a:xfrm flipH="1">
              <a:off x="1186805" y="3664396"/>
              <a:ext cx="216024" cy="3600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9" name="직선 연결선 58"/>
            <p:cNvCxnSpPr/>
            <p:nvPr/>
          </p:nvCxnSpPr>
          <p:spPr bwMode="auto">
            <a:xfrm>
              <a:off x="1402829" y="3664396"/>
              <a:ext cx="216024" cy="3600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0" name="오른쪽 화살표 59"/>
          <p:cNvSpPr/>
          <p:nvPr/>
        </p:nvSpPr>
        <p:spPr bwMode="auto">
          <a:xfrm>
            <a:off x="1687658" y="5183904"/>
            <a:ext cx="592317" cy="37923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1" name="직사각형 60"/>
          <p:cNvSpPr/>
          <p:nvPr/>
        </p:nvSpPr>
        <p:spPr bwMode="auto">
          <a:xfrm>
            <a:off x="941676" y="3039070"/>
            <a:ext cx="637948" cy="32942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교수</a:t>
            </a: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2" name="직사각형 61"/>
          <p:cNvSpPr/>
          <p:nvPr/>
        </p:nvSpPr>
        <p:spPr bwMode="auto">
          <a:xfrm>
            <a:off x="939321" y="4648876"/>
            <a:ext cx="637948" cy="32942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조교</a:t>
            </a: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직사각형 62"/>
          <p:cNvSpPr/>
          <p:nvPr/>
        </p:nvSpPr>
        <p:spPr bwMode="auto">
          <a:xfrm>
            <a:off x="8534664" y="3041276"/>
            <a:ext cx="637948" cy="32942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학생</a:t>
            </a:r>
          </a:p>
        </p:txBody>
      </p:sp>
      <p:sp>
        <p:nvSpPr>
          <p:cNvPr id="64" name="직사각형 63"/>
          <p:cNvSpPr/>
          <p:nvPr/>
        </p:nvSpPr>
        <p:spPr bwMode="auto">
          <a:xfrm>
            <a:off x="2465978" y="5131499"/>
            <a:ext cx="2348870" cy="32942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다음 수업 전날 자정 까지 제출</a:t>
            </a:r>
          </a:p>
        </p:txBody>
      </p:sp>
      <p:sp>
        <p:nvSpPr>
          <p:cNvPr id="66" name="내용 개체 틀 24"/>
          <p:cNvSpPr txBox="1">
            <a:spLocks/>
          </p:cNvSpPr>
          <p:nvPr/>
        </p:nvSpPr>
        <p:spPr bwMode="auto">
          <a:xfrm>
            <a:off x="829922" y="1257466"/>
            <a:ext cx="8310566" cy="10532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01526" tIns="50763" rIns="101526" bIns="50763" numCol="1" anchor="ctr" anchorCtr="0" compatLnSpc="1">
            <a:prstTxWarp prst="textNoShape">
              <a:avLst/>
            </a:prstTxWarp>
          </a:bodyPr>
          <a:lstStyle>
            <a:lvl1pPr marL="266700" indent="-266700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 b="1">
                <a:solidFill>
                  <a:schemeClr val="tx1"/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1pPr>
            <a:lvl2pPr marL="447675" indent="-180975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400">
                <a:solidFill>
                  <a:schemeClr val="tx1"/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2pPr>
            <a:lvl3pPr marL="623888" indent="-176213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3pPr>
            <a:lvl4pPr marL="803275" indent="-179388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­"/>
              <a:defRPr sz="1400">
                <a:solidFill>
                  <a:schemeClr val="tx1"/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4pPr>
            <a:lvl5pPr marL="982663" indent="-179388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Candara" panose="020E0502030303020204" pitchFamily="34" charset="0"/>
                <a:ea typeface="맑은 고딕" panose="020B0503020000020004" pitchFamily="50" charset="-127"/>
                <a:cs typeface="Tahoma" panose="020B0604030504040204" pitchFamily="34" charset="0"/>
              </a:defRPr>
            </a:lvl5pPr>
            <a:lvl6pPr marL="1162050" indent="-179388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n-lt"/>
              </a:defRPr>
            </a:lvl6pPr>
            <a:lvl7pPr marL="1341438" indent="-179388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n-lt"/>
              </a:defRPr>
            </a:lvl7pPr>
            <a:lvl8pPr marL="3656013" indent="-254000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8pPr>
            <a:lvl9pPr marL="4113213" indent="-254000" algn="l" defTabSz="1016000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ko-KR" altLang="en-US" dirty="0"/>
              <a:t>개인별 자율 진행</a:t>
            </a:r>
            <a:endParaRPr lang="en-US" altLang="ko-KR" dirty="0"/>
          </a:p>
          <a:p>
            <a:pPr lvl="1"/>
            <a:r>
              <a:rPr lang="ko-KR" altLang="en-US" dirty="0"/>
              <a:t>매시간 이론 보고서와 프로그래밍 과제 수행</a:t>
            </a:r>
            <a:endParaRPr lang="en-US" altLang="ko-KR" dirty="0"/>
          </a:p>
          <a:p>
            <a:r>
              <a:rPr lang="ko-KR" altLang="en-US" dirty="0"/>
              <a:t>팀 별 공동 학습</a:t>
            </a:r>
            <a:endParaRPr lang="en-US" altLang="ko-KR" dirty="0"/>
          </a:p>
        </p:txBody>
      </p:sp>
      <p:sp>
        <p:nvSpPr>
          <p:cNvPr id="67" name="직사각형 66"/>
          <p:cNvSpPr/>
          <p:nvPr/>
        </p:nvSpPr>
        <p:spPr bwMode="auto">
          <a:xfrm>
            <a:off x="1608084" y="3378610"/>
            <a:ext cx="507258" cy="25464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강의</a:t>
            </a:r>
          </a:p>
        </p:txBody>
      </p:sp>
      <p:sp>
        <p:nvSpPr>
          <p:cNvPr id="68" name="직사각형 67"/>
          <p:cNvSpPr/>
          <p:nvPr/>
        </p:nvSpPr>
        <p:spPr bwMode="auto">
          <a:xfrm>
            <a:off x="1632463" y="4936247"/>
            <a:ext cx="507258" cy="25464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채점</a:t>
            </a:r>
          </a:p>
        </p:txBody>
      </p:sp>
      <p:sp>
        <p:nvSpPr>
          <p:cNvPr id="69" name="직사각형 68"/>
          <p:cNvSpPr/>
          <p:nvPr/>
        </p:nvSpPr>
        <p:spPr bwMode="auto">
          <a:xfrm>
            <a:off x="8034434" y="3378610"/>
            <a:ext cx="507258" cy="25464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200" i="1"/>
              <a:t>수강</a:t>
            </a:r>
            <a:endParaRPr kumimoji="0" lang="ko-KR" altLang="en-US" sz="12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0" name="직사각형 69"/>
          <p:cNvSpPr/>
          <p:nvPr/>
        </p:nvSpPr>
        <p:spPr bwMode="auto">
          <a:xfrm>
            <a:off x="8106582" y="4901615"/>
            <a:ext cx="507258" cy="25464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200" i="1" dirty="0"/>
              <a:t>작성</a:t>
            </a:r>
            <a:endParaRPr kumimoji="0" lang="ko-KR" altLang="en-US" sz="12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9C652B5-FD02-4C37-912C-55A6E8B140FE}"/>
              </a:ext>
            </a:extLst>
          </p:cNvPr>
          <p:cNvSpPr/>
          <p:nvPr/>
        </p:nvSpPr>
        <p:spPr>
          <a:xfrm>
            <a:off x="2446590" y="3474563"/>
            <a:ext cx="2368258" cy="9541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ko-KR" altLang="en-US" sz="1400" dirty="0"/>
              <a:t>수업</a:t>
            </a:r>
            <a:r>
              <a:rPr lang="en-US" altLang="ko-KR" sz="1400" dirty="0"/>
              <a:t> </a:t>
            </a:r>
            <a:r>
              <a:rPr lang="ko-KR" altLang="en-US" sz="1400" dirty="0"/>
              <a:t>목표 설명</a:t>
            </a:r>
            <a:endParaRPr lang="en-US" altLang="ko-KR" sz="1400" dirty="0"/>
          </a:p>
          <a:p>
            <a:r>
              <a:rPr lang="ko-KR" altLang="en-US" sz="1400" dirty="0">
                <a:solidFill>
                  <a:srgbClr val="FF0000"/>
                </a:solidFill>
              </a:rPr>
              <a:t>수업 관련 이론 설명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ko-KR" altLang="en-US" sz="1400" dirty="0"/>
              <a:t>지난 과제 프로그래밍 진행</a:t>
            </a:r>
            <a:endParaRPr lang="en-US" altLang="ko-KR" sz="1400" dirty="0"/>
          </a:p>
          <a:p>
            <a:r>
              <a:rPr lang="ko-KR" altLang="en-US" sz="1400" dirty="0">
                <a:solidFill>
                  <a:srgbClr val="FF0000"/>
                </a:solidFill>
              </a:rPr>
              <a:t>다음 프로그래밍 과제 부여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A62D961-5D9A-4DC2-B203-B06A948EC845}"/>
              </a:ext>
            </a:extLst>
          </p:cNvPr>
          <p:cNvSpPr/>
          <p:nvPr/>
        </p:nvSpPr>
        <p:spPr>
          <a:xfrm>
            <a:off x="5619479" y="3607032"/>
            <a:ext cx="2168482" cy="5232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ko-KR" altLang="en-US" sz="1400" dirty="0"/>
              <a:t>이론 설명 이해 및 필기</a:t>
            </a:r>
            <a:endParaRPr lang="en-US" altLang="ko-KR" sz="1400" dirty="0"/>
          </a:p>
          <a:p>
            <a:r>
              <a:rPr lang="ko-KR" altLang="en-US" sz="1400" dirty="0"/>
              <a:t>프로그래밍 따라 하기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0949287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ko-KR" altLang="en-US" dirty="0"/>
              <a:t>복습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2023-04-26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40</a:t>
            </a:fld>
            <a:endParaRPr lang="en-US" altLang="ko-KR"/>
          </a:p>
        </p:txBody>
      </p:sp>
      <p:grpSp>
        <p:nvGrpSpPr>
          <p:cNvPr id="59" name="그룹 58"/>
          <p:cNvGrpSpPr/>
          <p:nvPr/>
        </p:nvGrpSpPr>
        <p:grpSpPr>
          <a:xfrm>
            <a:off x="941078" y="2090086"/>
            <a:ext cx="3817338" cy="768700"/>
            <a:chOff x="941078" y="2090086"/>
            <a:chExt cx="3817338" cy="768700"/>
          </a:xfrm>
        </p:grpSpPr>
        <p:sp>
          <p:nvSpPr>
            <p:cNvPr id="7" name="직사각형 6"/>
            <p:cNvSpPr/>
            <p:nvPr/>
          </p:nvSpPr>
          <p:spPr bwMode="auto">
            <a:xfrm>
              <a:off x="941078" y="2090087"/>
              <a:ext cx="1075174" cy="51246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View</a:t>
              </a:r>
              <a:endParaRPr lang="ko-KR" altLang="en-US" sz="1400" dirty="0"/>
            </a:p>
          </p:txBody>
        </p:sp>
        <p:sp>
          <p:nvSpPr>
            <p:cNvPr id="8" name="직사각형 7"/>
            <p:cNvSpPr/>
            <p:nvPr/>
          </p:nvSpPr>
          <p:spPr bwMode="auto">
            <a:xfrm>
              <a:off x="3683242" y="2090086"/>
              <a:ext cx="1075174" cy="51246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Model</a:t>
              </a:r>
              <a:endParaRPr lang="ko-KR" altLang="en-US" sz="1400" dirty="0"/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2312160" y="2090087"/>
              <a:ext cx="1075174" cy="51246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Controller</a:t>
              </a:r>
              <a:endParaRPr lang="ko-KR" altLang="en-US" sz="1400" dirty="0"/>
            </a:p>
          </p:txBody>
        </p:sp>
        <p:cxnSp>
          <p:nvCxnSpPr>
            <p:cNvPr id="12" name="직선 화살표 연결선 11"/>
            <p:cNvCxnSpPr>
              <a:stCxn id="7" idx="3"/>
              <a:endCxn id="10" idx="1"/>
            </p:cNvCxnSpPr>
            <p:nvPr/>
          </p:nvCxnSpPr>
          <p:spPr bwMode="auto">
            <a:xfrm>
              <a:off x="2016252" y="2346321"/>
              <a:ext cx="295908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직선 화살표 연결선 12"/>
            <p:cNvCxnSpPr>
              <a:stCxn id="10" idx="3"/>
              <a:endCxn id="8" idx="1"/>
            </p:cNvCxnSpPr>
            <p:nvPr/>
          </p:nvCxnSpPr>
          <p:spPr bwMode="auto">
            <a:xfrm flipV="1">
              <a:off x="3387334" y="2346320"/>
              <a:ext cx="295908" cy="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직선 화살표 연결선 17"/>
            <p:cNvCxnSpPr>
              <a:stCxn id="8" idx="2"/>
            </p:cNvCxnSpPr>
            <p:nvPr/>
          </p:nvCxnSpPr>
          <p:spPr bwMode="auto">
            <a:xfrm>
              <a:off x="4220829" y="2602553"/>
              <a:ext cx="0" cy="25623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8" name="그룹 57"/>
          <p:cNvGrpSpPr/>
          <p:nvPr/>
        </p:nvGrpSpPr>
        <p:grpSpPr>
          <a:xfrm>
            <a:off x="3101495" y="2858786"/>
            <a:ext cx="3328154" cy="3170225"/>
            <a:chOff x="3101495" y="2858786"/>
            <a:chExt cx="3328154" cy="3664162"/>
          </a:xfrm>
        </p:grpSpPr>
        <p:sp>
          <p:nvSpPr>
            <p:cNvPr id="34" name="순서도: 문서 33"/>
            <p:cNvSpPr/>
            <p:nvPr/>
          </p:nvSpPr>
          <p:spPr bwMode="auto">
            <a:xfrm>
              <a:off x="3683242" y="2858786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Root</a:t>
              </a:r>
              <a:endParaRPr lang="ko-KR" altLang="en-US" sz="1400" dirty="0"/>
            </a:p>
          </p:txBody>
        </p:sp>
        <p:sp>
          <p:nvSpPr>
            <p:cNvPr id="35" name="순서도: 문서 34"/>
            <p:cNvSpPr/>
            <p:nvPr/>
          </p:nvSpPr>
          <p:spPr bwMode="auto">
            <a:xfrm>
              <a:off x="3101495" y="3627486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 err="1"/>
                <a:t>Yongin</a:t>
              </a:r>
              <a:endParaRPr lang="ko-KR" altLang="en-US" sz="1400" dirty="0"/>
            </a:p>
          </p:txBody>
        </p:sp>
        <p:sp>
          <p:nvSpPr>
            <p:cNvPr id="36" name="순서도: 문서 35"/>
            <p:cNvSpPr/>
            <p:nvPr/>
          </p:nvSpPr>
          <p:spPr bwMode="auto">
            <a:xfrm>
              <a:off x="4609266" y="3627485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Seoul</a:t>
              </a:r>
              <a:endParaRPr lang="ko-KR" altLang="en-US" sz="1400" dirty="0"/>
            </a:p>
          </p:txBody>
        </p:sp>
        <p:sp>
          <p:nvSpPr>
            <p:cNvPr id="37" name="순서도: 문서 36"/>
            <p:cNvSpPr/>
            <p:nvPr/>
          </p:nvSpPr>
          <p:spPr bwMode="auto">
            <a:xfrm>
              <a:off x="4158463" y="4396184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ICT</a:t>
              </a:r>
              <a:endParaRPr lang="ko-KR" altLang="en-US" sz="1400" dirty="0"/>
            </a:p>
          </p:txBody>
        </p:sp>
        <p:sp>
          <p:nvSpPr>
            <p:cNvPr id="38" name="순서도: 문서 37"/>
            <p:cNvSpPr/>
            <p:nvPr/>
          </p:nvSpPr>
          <p:spPr bwMode="auto">
            <a:xfrm>
              <a:off x="5388055" y="4396183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Management</a:t>
              </a:r>
              <a:endParaRPr lang="ko-KR" altLang="en-US" sz="1400" dirty="0"/>
            </a:p>
          </p:txBody>
        </p:sp>
        <p:sp>
          <p:nvSpPr>
            <p:cNvPr id="39" name="순서도: 문서 38"/>
            <p:cNvSpPr/>
            <p:nvPr/>
          </p:nvSpPr>
          <p:spPr bwMode="auto">
            <a:xfrm>
              <a:off x="3567672" y="5164883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ASW</a:t>
              </a:r>
              <a:endParaRPr lang="ko-KR" altLang="en-US" sz="1400" dirty="0"/>
            </a:p>
          </p:txBody>
        </p:sp>
        <p:sp>
          <p:nvSpPr>
            <p:cNvPr id="40" name="순서도: 문서 39"/>
            <p:cNvSpPr/>
            <p:nvPr/>
          </p:nvSpPr>
          <p:spPr bwMode="auto">
            <a:xfrm>
              <a:off x="3567672" y="6010481"/>
              <a:ext cx="1041594" cy="512467"/>
            </a:xfrm>
            <a:prstGeom prst="flowChartDocumen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Lecture</a:t>
              </a:r>
              <a:endParaRPr lang="ko-KR" altLang="en-US" sz="1400" dirty="0"/>
            </a:p>
          </p:txBody>
        </p:sp>
        <p:cxnSp>
          <p:nvCxnSpPr>
            <p:cNvPr id="42" name="직선 화살표 연결선 41"/>
            <p:cNvCxnSpPr>
              <a:stCxn id="34" idx="2"/>
              <a:endCxn id="35" idx="0"/>
            </p:cNvCxnSpPr>
            <p:nvPr/>
          </p:nvCxnSpPr>
          <p:spPr bwMode="auto">
            <a:xfrm flipH="1">
              <a:off x="3622292" y="3337373"/>
              <a:ext cx="581747" cy="29011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3" name="직선 화살표 연결선 42"/>
            <p:cNvCxnSpPr>
              <a:stCxn id="34" idx="2"/>
              <a:endCxn id="36" idx="0"/>
            </p:cNvCxnSpPr>
            <p:nvPr/>
          </p:nvCxnSpPr>
          <p:spPr bwMode="auto">
            <a:xfrm>
              <a:off x="4204039" y="3337373"/>
              <a:ext cx="926024" cy="29011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6" name="직선 화살표 연결선 45"/>
            <p:cNvCxnSpPr>
              <a:stCxn id="36" idx="2"/>
              <a:endCxn id="37" idx="0"/>
            </p:cNvCxnSpPr>
            <p:nvPr/>
          </p:nvCxnSpPr>
          <p:spPr bwMode="auto">
            <a:xfrm flipH="1">
              <a:off x="4679260" y="4106072"/>
              <a:ext cx="450803" cy="29011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" name="직선 화살표 연결선 48"/>
            <p:cNvCxnSpPr>
              <a:stCxn id="36" idx="2"/>
              <a:endCxn id="38" idx="0"/>
            </p:cNvCxnSpPr>
            <p:nvPr/>
          </p:nvCxnSpPr>
          <p:spPr bwMode="auto">
            <a:xfrm>
              <a:off x="5130063" y="4106072"/>
              <a:ext cx="778789" cy="29011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" name="직선 화살표 연결선 51"/>
            <p:cNvCxnSpPr>
              <a:stCxn id="37" idx="2"/>
              <a:endCxn id="39" idx="0"/>
            </p:cNvCxnSpPr>
            <p:nvPr/>
          </p:nvCxnSpPr>
          <p:spPr bwMode="auto">
            <a:xfrm flipH="1">
              <a:off x="4088469" y="4874771"/>
              <a:ext cx="590791" cy="29011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5" name="직선 화살표 연결선 54"/>
            <p:cNvCxnSpPr>
              <a:stCxn id="39" idx="2"/>
              <a:endCxn id="40" idx="0"/>
            </p:cNvCxnSpPr>
            <p:nvPr/>
          </p:nvCxnSpPr>
          <p:spPr bwMode="auto">
            <a:xfrm>
              <a:off x="4088469" y="5643470"/>
              <a:ext cx="0" cy="36701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0" name="순서도: 문서 59"/>
          <p:cNvSpPr/>
          <p:nvPr/>
        </p:nvSpPr>
        <p:spPr bwMode="auto">
          <a:xfrm>
            <a:off x="2411076" y="2858816"/>
            <a:ext cx="1041594" cy="443385"/>
          </a:xfrm>
          <a:prstGeom prst="flowChartDocumen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Account</a:t>
            </a:r>
            <a:endParaRPr lang="ko-KR" altLang="en-US" sz="1400" dirty="0"/>
          </a:p>
        </p:txBody>
      </p:sp>
      <p:sp>
        <p:nvSpPr>
          <p:cNvPr id="61" name="순서도: 문서 60"/>
          <p:cNvSpPr/>
          <p:nvPr/>
        </p:nvSpPr>
        <p:spPr bwMode="auto">
          <a:xfrm>
            <a:off x="2563476" y="3011216"/>
            <a:ext cx="1041594" cy="443385"/>
          </a:xfrm>
          <a:prstGeom prst="flowChartDocumen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Account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988270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View-Presentation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41</a:t>
            </a:fld>
            <a:endParaRPr lang="en-US" altLang="ko-KR"/>
          </a:p>
        </p:txBody>
      </p:sp>
      <p:sp>
        <p:nvSpPr>
          <p:cNvPr id="8" name="직사각형 7"/>
          <p:cNvSpPr/>
          <p:nvPr/>
        </p:nvSpPr>
        <p:spPr bwMode="auto">
          <a:xfrm>
            <a:off x="1366576" y="2311121"/>
            <a:ext cx="900348" cy="5828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Login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3150104" y="2311121"/>
            <a:ext cx="900348" cy="5828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Sugangsicheon</a:t>
            </a:r>
            <a:endParaRPr lang="ko-KR" altLang="en-US" sz="1400" dirty="0"/>
          </a:p>
        </p:txBody>
      </p:sp>
      <p:sp>
        <p:nvSpPr>
          <p:cNvPr id="10" name="직사각형 9"/>
          <p:cNvSpPr/>
          <p:nvPr/>
        </p:nvSpPr>
        <p:spPr bwMode="auto">
          <a:xfrm>
            <a:off x="2249756" y="1435361"/>
            <a:ext cx="900348" cy="5828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Main</a:t>
            </a:r>
            <a:endParaRPr lang="ko-KR" altLang="en-US" sz="1400" dirty="0"/>
          </a:p>
        </p:txBody>
      </p:sp>
      <p:cxnSp>
        <p:nvCxnSpPr>
          <p:cNvPr id="12" name="직선 화살표 연결선 11"/>
          <p:cNvCxnSpPr>
            <a:stCxn id="10" idx="2"/>
            <a:endCxn id="8" idx="0"/>
          </p:cNvCxnSpPr>
          <p:nvPr/>
        </p:nvCxnSpPr>
        <p:spPr bwMode="auto">
          <a:xfrm flipH="1">
            <a:off x="1816750" y="2018165"/>
            <a:ext cx="883180" cy="2929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직선 화살표 연결선 12"/>
          <p:cNvCxnSpPr>
            <a:stCxn id="10" idx="2"/>
            <a:endCxn id="9" idx="0"/>
          </p:cNvCxnSpPr>
          <p:nvPr/>
        </p:nvCxnSpPr>
        <p:spPr bwMode="auto">
          <a:xfrm>
            <a:off x="2699930" y="2018165"/>
            <a:ext cx="900348" cy="2929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8" name="직사각형 17"/>
          <p:cNvSpPr/>
          <p:nvPr/>
        </p:nvSpPr>
        <p:spPr bwMode="auto">
          <a:xfrm>
            <a:off x="1132904" y="1288883"/>
            <a:ext cx="977249" cy="3188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Keyboard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 bwMode="auto">
          <a:xfrm>
            <a:off x="3289707" y="1270825"/>
            <a:ext cx="977249" cy="3188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Keyboard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4320241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Index</a:t>
            </a:r>
          </a:p>
          <a:p>
            <a:pPr lvl="2"/>
            <a:r>
              <a:rPr lang="en-US" altLang="ko-KR" dirty="0"/>
              <a:t>Data Structure</a:t>
            </a:r>
          </a:p>
          <a:p>
            <a:pPr lvl="3"/>
            <a:r>
              <a:rPr lang="en-US" altLang="ko-KR" dirty="0"/>
              <a:t>Node</a:t>
            </a:r>
          </a:p>
          <a:p>
            <a:pPr lvl="4"/>
            <a:r>
              <a:rPr lang="en-US" altLang="ko-KR" dirty="0"/>
              <a:t>Non-Terminal Node</a:t>
            </a:r>
          </a:p>
          <a:p>
            <a:pPr lvl="4"/>
            <a:r>
              <a:rPr lang="en-US" altLang="ko-KR" dirty="0"/>
              <a:t>Terminal Node</a:t>
            </a:r>
          </a:p>
          <a:p>
            <a:pPr lvl="3"/>
            <a:r>
              <a:rPr lang="en-US" altLang="ko-KR" dirty="0"/>
              <a:t>Link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/>
              <a:t>Tree Structure</a:t>
            </a:r>
          </a:p>
          <a:p>
            <a:pPr lvl="1"/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2023-05-03</a:t>
            </a:r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42</a:t>
            </a:fld>
            <a:endParaRPr lang="en-US" altLang="ko-KR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8126423"/>
              </p:ext>
            </p:extLst>
          </p:nvPr>
        </p:nvGraphicFramePr>
        <p:xfrm>
          <a:off x="5305530" y="2966796"/>
          <a:ext cx="2875356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8452">
                  <a:extLst>
                    <a:ext uri="{9D8B030D-6E8A-4147-A177-3AD203B41FA5}">
                      <a16:colId xmlns:a16="http://schemas.microsoft.com/office/drawing/2014/main" val="69075008"/>
                    </a:ext>
                  </a:extLst>
                </a:gridCol>
                <a:gridCol w="958452">
                  <a:extLst>
                    <a:ext uri="{9D8B030D-6E8A-4147-A177-3AD203B41FA5}">
                      <a16:colId xmlns:a16="http://schemas.microsoft.com/office/drawing/2014/main" val="4020490810"/>
                    </a:ext>
                  </a:extLst>
                </a:gridCol>
                <a:gridCol w="958452">
                  <a:extLst>
                    <a:ext uri="{9D8B030D-6E8A-4147-A177-3AD203B41FA5}">
                      <a16:colId xmlns:a16="http://schemas.microsoft.com/office/drawing/2014/main" val="2639682460"/>
                    </a:ext>
                  </a:extLst>
                </a:gridCol>
              </a:tblGrid>
              <a:tr h="2998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Code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Name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/>
                        <a:t>FileName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35887"/>
                  </a:ext>
                </a:extLst>
              </a:tr>
              <a:tr h="299860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08307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305530" y="1640825"/>
            <a:ext cx="2723104" cy="116955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Class Index {</a:t>
            </a:r>
          </a:p>
          <a:p>
            <a:pPr marL="0" algn="l">
              <a:tabLst>
                <a:tab pos="180975" algn="l"/>
                <a:tab pos="361950" algn="l"/>
                <a:tab pos="542925" algn="l"/>
                <a:tab pos="712788" algn="l"/>
              </a:tabLst>
            </a:pPr>
            <a:r>
              <a:rPr lang="en-US" altLang="ko-KR" sz="1400" dirty="0"/>
              <a:t>	private int code;</a:t>
            </a:r>
          </a:p>
          <a:p>
            <a:pPr marL="0" algn="l">
              <a:tabLst>
                <a:tab pos="180975" algn="l"/>
                <a:tab pos="361950" algn="l"/>
                <a:tab pos="542925" algn="l"/>
                <a:tab pos="712788" algn="l"/>
              </a:tabLst>
            </a:pPr>
            <a:r>
              <a:rPr lang="en-US" altLang="ko-KR" sz="1400" dirty="0"/>
              <a:t>	private String name;</a:t>
            </a:r>
          </a:p>
          <a:p>
            <a:pPr marL="0" algn="l">
              <a:tabLst>
                <a:tab pos="180975" algn="l"/>
                <a:tab pos="361950" algn="l"/>
                <a:tab pos="542925" algn="l"/>
                <a:tab pos="712788" algn="l"/>
              </a:tabLst>
            </a:pPr>
            <a:r>
              <a:rPr lang="en-US" altLang="ko-KR" sz="1400" dirty="0"/>
              <a:t>	private String filename;</a:t>
            </a:r>
          </a:p>
          <a:p>
            <a:pPr marL="0" algn="l">
              <a:tabLst>
                <a:tab pos="180975" algn="l"/>
                <a:tab pos="361950" algn="l"/>
                <a:tab pos="542925" algn="l"/>
                <a:tab pos="712788" algn="l"/>
              </a:tabLst>
            </a:pPr>
            <a:r>
              <a:rPr lang="en-US" altLang="ko-KR" sz="1400" dirty="0"/>
              <a:t>}</a:t>
            </a:r>
            <a:endParaRPr lang="ko-KR" altLang="en-US" sz="1400" dirty="0" err="1"/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3419448"/>
              </p:ext>
            </p:extLst>
          </p:nvPr>
        </p:nvGraphicFramePr>
        <p:xfrm>
          <a:off x="1006422" y="4073487"/>
          <a:ext cx="729908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4954">
                  <a:extLst>
                    <a:ext uri="{9D8B030D-6E8A-4147-A177-3AD203B41FA5}">
                      <a16:colId xmlns:a16="http://schemas.microsoft.com/office/drawing/2014/main" val="2711762929"/>
                    </a:ext>
                  </a:extLst>
                </a:gridCol>
                <a:gridCol w="364954">
                  <a:extLst>
                    <a:ext uri="{9D8B030D-6E8A-4147-A177-3AD203B41FA5}">
                      <a16:colId xmlns:a16="http://schemas.microsoft.com/office/drawing/2014/main" val="23638058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095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918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6814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4197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229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7793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7939409"/>
                  </a:ext>
                </a:extLst>
              </a:tr>
            </a:tbl>
          </a:graphicData>
        </a:graphic>
      </p:graphicFrame>
      <p:cxnSp>
        <p:nvCxnSpPr>
          <p:cNvPr id="13" name="직선 화살표 연결선 12"/>
          <p:cNvCxnSpPr/>
          <p:nvPr/>
        </p:nvCxnSpPr>
        <p:spPr bwMode="auto">
          <a:xfrm>
            <a:off x="1666786" y="4278907"/>
            <a:ext cx="603955" cy="371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6391902"/>
              </p:ext>
            </p:extLst>
          </p:nvPr>
        </p:nvGraphicFramePr>
        <p:xfrm>
          <a:off x="2286634" y="4170718"/>
          <a:ext cx="2186874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8958">
                  <a:extLst>
                    <a:ext uri="{9D8B030D-6E8A-4147-A177-3AD203B41FA5}">
                      <a16:colId xmlns:a16="http://schemas.microsoft.com/office/drawing/2014/main" val="3458944173"/>
                    </a:ext>
                  </a:extLst>
                </a:gridCol>
                <a:gridCol w="728958">
                  <a:extLst>
                    <a:ext uri="{9D8B030D-6E8A-4147-A177-3AD203B41FA5}">
                      <a16:colId xmlns:a16="http://schemas.microsoft.com/office/drawing/2014/main" val="937867548"/>
                    </a:ext>
                  </a:extLst>
                </a:gridCol>
                <a:gridCol w="728958">
                  <a:extLst>
                    <a:ext uri="{9D8B030D-6E8A-4147-A177-3AD203B41FA5}">
                      <a16:colId xmlns:a16="http://schemas.microsoft.com/office/drawing/2014/main" val="3596916408"/>
                    </a:ext>
                  </a:extLst>
                </a:gridCol>
              </a:tblGrid>
              <a:tr h="2998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용인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/>
                        <a:t>Yongin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8551158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620960"/>
              </p:ext>
            </p:extLst>
          </p:nvPr>
        </p:nvGraphicFramePr>
        <p:xfrm>
          <a:off x="1791918" y="4602764"/>
          <a:ext cx="2186874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8958">
                  <a:extLst>
                    <a:ext uri="{9D8B030D-6E8A-4147-A177-3AD203B41FA5}">
                      <a16:colId xmlns:a16="http://schemas.microsoft.com/office/drawing/2014/main" val="2214257245"/>
                    </a:ext>
                  </a:extLst>
                </a:gridCol>
                <a:gridCol w="728958">
                  <a:extLst>
                    <a:ext uri="{9D8B030D-6E8A-4147-A177-3AD203B41FA5}">
                      <a16:colId xmlns:a16="http://schemas.microsoft.com/office/drawing/2014/main" val="1871076220"/>
                    </a:ext>
                  </a:extLst>
                </a:gridCol>
                <a:gridCol w="728958">
                  <a:extLst>
                    <a:ext uri="{9D8B030D-6E8A-4147-A177-3AD203B41FA5}">
                      <a16:colId xmlns:a16="http://schemas.microsoft.com/office/drawing/2014/main" val="95481907"/>
                    </a:ext>
                  </a:extLst>
                </a:gridCol>
              </a:tblGrid>
              <a:tr h="2998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서울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/>
                        <a:t>Seroul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998129"/>
                  </a:ext>
                </a:extLst>
              </a:tr>
            </a:tbl>
          </a:graphicData>
        </a:graphic>
      </p:graphicFrame>
      <p:cxnSp>
        <p:nvCxnSpPr>
          <p:cNvPr id="17" name="직선 화살표 연결선 16"/>
          <p:cNvCxnSpPr>
            <a:endCxn id="16" idx="1"/>
          </p:cNvCxnSpPr>
          <p:nvPr/>
        </p:nvCxnSpPr>
        <p:spPr bwMode="auto">
          <a:xfrm>
            <a:off x="1566052" y="4657933"/>
            <a:ext cx="225866" cy="9723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352790"/>
              </p:ext>
            </p:extLst>
          </p:nvPr>
        </p:nvGraphicFramePr>
        <p:xfrm>
          <a:off x="4785291" y="3946241"/>
          <a:ext cx="729908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4954">
                  <a:extLst>
                    <a:ext uri="{9D8B030D-6E8A-4147-A177-3AD203B41FA5}">
                      <a16:colId xmlns:a16="http://schemas.microsoft.com/office/drawing/2014/main" val="2711762929"/>
                    </a:ext>
                  </a:extLst>
                </a:gridCol>
                <a:gridCol w="364954">
                  <a:extLst>
                    <a:ext uri="{9D8B030D-6E8A-4147-A177-3AD203B41FA5}">
                      <a16:colId xmlns:a16="http://schemas.microsoft.com/office/drawing/2014/main" val="23638058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095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918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6814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4197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229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7793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7939409"/>
                  </a:ext>
                </a:extLst>
              </a:tr>
            </a:tbl>
          </a:graphicData>
        </a:graphic>
      </p:graphicFrame>
      <p:cxnSp>
        <p:nvCxnSpPr>
          <p:cNvPr id="21" name="직선 화살표 연결선 20"/>
          <p:cNvCxnSpPr/>
          <p:nvPr/>
        </p:nvCxnSpPr>
        <p:spPr bwMode="auto">
          <a:xfrm>
            <a:off x="5376111" y="4135144"/>
            <a:ext cx="1155560" cy="502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7786755"/>
              </p:ext>
            </p:extLst>
          </p:nvPr>
        </p:nvGraphicFramePr>
        <p:xfrm>
          <a:off x="6547564" y="4073487"/>
          <a:ext cx="2173242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4414">
                  <a:extLst>
                    <a:ext uri="{9D8B030D-6E8A-4147-A177-3AD203B41FA5}">
                      <a16:colId xmlns:a16="http://schemas.microsoft.com/office/drawing/2014/main" val="3458944173"/>
                    </a:ext>
                  </a:extLst>
                </a:gridCol>
                <a:gridCol w="724414">
                  <a:extLst>
                    <a:ext uri="{9D8B030D-6E8A-4147-A177-3AD203B41FA5}">
                      <a16:colId xmlns:a16="http://schemas.microsoft.com/office/drawing/2014/main" val="937867548"/>
                    </a:ext>
                  </a:extLst>
                </a:gridCol>
                <a:gridCol w="724414">
                  <a:extLst>
                    <a:ext uri="{9D8B030D-6E8A-4147-A177-3AD203B41FA5}">
                      <a16:colId xmlns:a16="http://schemas.microsoft.com/office/drawing/2014/main" val="3596916408"/>
                    </a:ext>
                  </a:extLst>
                </a:gridCol>
              </a:tblGrid>
              <a:tr h="2998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경영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/>
                        <a:t>mgt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8551158"/>
                  </a:ext>
                </a:extLst>
              </a:tr>
            </a:tbl>
          </a:graphicData>
        </a:graphic>
      </p:graphicFrame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7365867"/>
              </p:ext>
            </p:extLst>
          </p:nvPr>
        </p:nvGraphicFramePr>
        <p:xfrm>
          <a:off x="6052848" y="4505533"/>
          <a:ext cx="2484513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8171">
                  <a:extLst>
                    <a:ext uri="{9D8B030D-6E8A-4147-A177-3AD203B41FA5}">
                      <a16:colId xmlns:a16="http://schemas.microsoft.com/office/drawing/2014/main" val="2214257245"/>
                    </a:ext>
                  </a:extLst>
                </a:gridCol>
                <a:gridCol w="828171">
                  <a:extLst>
                    <a:ext uri="{9D8B030D-6E8A-4147-A177-3AD203B41FA5}">
                      <a16:colId xmlns:a16="http://schemas.microsoft.com/office/drawing/2014/main" val="1871076220"/>
                    </a:ext>
                  </a:extLst>
                </a:gridCol>
                <a:gridCol w="828171">
                  <a:extLst>
                    <a:ext uri="{9D8B030D-6E8A-4147-A177-3AD203B41FA5}">
                      <a16:colId xmlns:a16="http://schemas.microsoft.com/office/drawing/2014/main" val="95481907"/>
                    </a:ext>
                  </a:extLst>
                </a:gridCol>
              </a:tblGrid>
              <a:tr h="2998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법학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law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998129"/>
                  </a:ext>
                </a:extLst>
              </a:tr>
            </a:tbl>
          </a:graphicData>
        </a:graphic>
      </p:graphicFrame>
      <p:cxnSp>
        <p:nvCxnSpPr>
          <p:cNvPr id="24" name="직선 화살표 연결선 23"/>
          <p:cNvCxnSpPr>
            <a:endCxn id="23" idx="1"/>
          </p:cNvCxnSpPr>
          <p:nvPr/>
        </p:nvCxnSpPr>
        <p:spPr bwMode="auto">
          <a:xfrm>
            <a:off x="5376111" y="4467352"/>
            <a:ext cx="676737" cy="1905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직선 화살표 연결선 25"/>
          <p:cNvCxnSpPr/>
          <p:nvPr/>
        </p:nvCxnSpPr>
        <p:spPr bwMode="auto">
          <a:xfrm>
            <a:off x="4376087" y="4306704"/>
            <a:ext cx="359582" cy="3282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6209364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2023-05-08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43</a:t>
            </a:fld>
            <a:endParaRPr lang="en-US" altLang="ko-KR"/>
          </a:p>
        </p:txBody>
      </p:sp>
      <p:grpSp>
        <p:nvGrpSpPr>
          <p:cNvPr id="7" name="그룹 6"/>
          <p:cNvGrpSpPr/>
          <p:nvPr/>
        </p:nvGrpSpPr>
        <p:grpSpPr>
          <a:xfrm>
            <a:off x="1645928" y="1795684"/>
            <a:ext cx="3817338" cy="768700"/>
            <a:chOff x="941078" y="2090086"/>
            <a:chExt cx="3817338" cy="768700"/>
          </a:xfrm>
        </p:grpSpPr>
        <p:sp>
          <p:nvSpPr>
            <p:cNvPr id="8" name="직사각형 7"/>
            <p:cNvSpPr/>
            <p:nvPr/>
          </p:nvSpPr>
          <p:spPr bwMode="auto">
            <a:xfrm>
              <a:off x="941078" y="2090087"/>
              <a:ext cx="1075174" cy="51246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 err="1"/>
                <a:t>PSugangSincheong</a:t>
              </a:r>
              <a:endParaRPr lang="ko-KR" altLang="en-US" sz="1400" dirty="0"/>
            </a:p>
          </p:txBody>
        </p:sp>
        <p:sp>
          <p:nvSpPr>
            <p:cNvPr id="9" name="직사각형 8"/>
            <p:cNvSpPr/>
            <p:nvPr/>
          </p:nvSpPr>
          <p:spPr bwMode="auto">
            <a:xfrm>
              <a:off x="3683242" y="2090086"/>
              <a:ext cx="1075174" cy="51246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 err="1"/>
                <a:t>Mindex</a:t>
              </a:r>
              <a:endParaRPr lang="ko-KR" altLang="en-US" sz="1400" dirty="0"/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2312160" y="2090087"/>
              <a:ext cx="1075174" cy="51246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 err="1"/>
                <a:t>CIndex</a:t>
              </a:r>
              <a:endParaRPr lang="ko-KR" altLang="en-US" sz="1400" dirty="0"/>
            </a:p>
          </p:txBody>
        </p:sp>
        <p:cxnSp>
          <p:nvCxnSpPr>
            <p:cNvPr id="11" name="직선 화살표 연결선 10"/>
            <p:cNvCxnSpPr>
              <a:stCxn id="8" idx="3"/>
              <a:endCxn id="10" idx="1"/>
            </p:cNvCxnSpPr>
            <p:nvPr/>
          </p:nvCxnSpPr>
          <p:spPr bwMode="auto">
            <a:xfrm>
              <a:off x="2016252" y="2346321"/>
              <a:ext cx="295908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직선 화살표 연결선 11"/>
            <p:cNvCxnSpPr>
              <a:stCxn id="10" idx="3"/>
              <a:endCxn id="9" idx="1"/>
            </p:cNvCxnSpPr>
            <p:nvPr/>
          </p:nvCxnSpPr>
          <p:spPr bwMode="auto">
            <a:xfrm flipV="1">
              <a:off x="3387334" y="2346320"/>
              <a:ext cx="295908" cy="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직선 화살표 연결선 12"/>
            <p:cNvCxnSpPr>
              <a:stCxn id="9" idx="2"/>
            </p:cNvCxnSpPr>
            <p:nvPr/>
          </p:nvCxnSpPr>
          <p:spPr bwMode="auto">
            <a:xfrm>
              <a:off x="4220829" y="2602553"/>
              <a:ext cx="0" cy="25623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4" name="그룹 13"/>
          <p:cNvGrpSpPr/>
          <p:nvPr/>
        </p:nvGrpSpPr>
        <p:grpSpPr>
          <a:xfrm>
            <a:off x="3806345" y="2564384"/>
            <a:ext cx="3328154" cy="3170225"/>
            <a:chOff x="3101495" y="2858786"/>
            <a:chExt cx="3328154" cy="3664162"/>
          </a:xfrm>
        </p:grpSpPr>
        <p:sp>
          <p:nvSpPr>
            <p:cNvPr id="15" name="순서도: 문서 14"/>
            <p:cNvSpPr/>
            <p:nvPr/>
          </p:nvSpPr>
          <p:spPr bwMode="auto">
            <a:xfrm>
              <a:off x="3683242" y="2858786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Root</a:t>
              </a:r>
              <a:endParaRPr lang="ko-KR" altLang="en-US" sz="1400" dirty="0"/>
            </a:p>
          </p:txBody>
        </p:sp>
        <p:sp>
          <p:nvSpPr>
            <p:cNvPr id="16" name="순서도: 문서 15"/>
            <p:cNvSpPr/>
            <p:nvPr/>
          </p:nvSpPr>
          <p:spPr bwMode="auto">
            <a:xfrm>
              <a:off x="3101495" y="3627486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 err="1"/>
                <a:t>Yongin</a:t>
              </a:r>
              <a:endParaRPr lang="ko-KR" altLang="en-US" sz="1400" dirty="0"/>
            </a:p>
          </p:txBody>
        </p:sp>
        <p:sp>
          <p:nvSpPr>
            <p:cNvPr id="17" name="순서도: 문서 16"/>
            <p:cNvSpPr/>
            <p:nvPr/>
          </p:nvSpPr>
          <p:spPr bwMode="auto">
            <a:xfrm>
              <a:off x="4609266" y="3627485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Seoul</a:t>
              </a:r>
              <a:endParaRPr lang="ko-KR" altLang="en-US" sz="1400" dirty="0"/>
            </a:p>
          </p:txBody>
        </p:sp>
        <p:sp>
          <p:nvSpPr>
            <p:cNvPr id="18" name="순서도: 문서 17"/>
            <p:cNvSpPr/>
            <p:nvPr/>
          </p:nvSpPr>
          <p:spPr bwMode="auto">
            <a:xfrm>
              <a:off x="4158463" y="4396184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ICT</a:t>
              </a:r>
              <a:endParaRPr lang="ko-KR" altLang="en-US" sz="1400" dirty="0"/>
            </a:p>
          </p:txBody>
        </p:sp>
        <p:sp>
          <p:nvSpPr>
            <p:cNvPr id="19" name="순서도: 문서 18"/>
            <p:cNvSpPr/>
            <p:nvPr/>
          </p:nvSpPr>
          <p:spPr bwMode="auto">
            <a:xfrm>
              <a:off x="5388055" y="4396183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Management</a:t>
              </a:r>
              <a:endParaRPr lang="ko-KR" altLang="en-US" sz="1400" dirty="0"/>
            </a:p>
          </p:txBody>
        </p:sp>
        <p:sp>
          <p:nvSpPr>
            <p:cNvPr id="20" name="순서도: 문서 19"/>
            <p:cNvSpPr/>
            <p:nvPr/>
          </p:nvSpPr>
          <p:spPr bwMode="auto">
            <a:xfrm>
              <a:off x="3567672" y="5164883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ASW</a:t>
              </a:r>
              <a:endParaRPr lang="ko-KR" altLang="en-US" sz="1400" dirty="0"/>
            </a:p>
          </p:txBody>
        </p:sp>
        <p:sp>
          <p:nvSpPr>
            <p:cNvPr id="21" name="순서도: 문서 20"/>
            <p:cNvSpPr/>
            <p:nvPr/>
          </p:nvSpPr>
          <p:spPr bwMode="auto">
            <a:xfrm>
              <a:off x="3567672" y="6010481"/>
              <a:ext cx="1041594" cy="512467"/>
            </a:xfrm>
            <a:prstGeom prst="flowChartDocumen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Lecture</a:t>
              </a:r>
              <a:endParaRPr lang="ko-KR" altLang="en-US" sz="1400" dirty="0"/>
            </a:p>
          </p:txBody>
        </p:sp>
        <p:cxnSp>
          <p:nvCxnSpPr>
            <p:cNvPr id="22" name="직선 화살표 연결선 21"/>
            <p:cNvCxnSpPr>
              <a:stCxn id="15" idx="2"/>
              <a:endCxn id="16" idx="0"/>
            </p:cNvCxnSpPr>
            <p:nvPr/>
          </p:nvCxnSpPr>
          <p:spPr bwMode="auto">
            <a:xfrm flipH="1">
              <a:off x="3622292" y="3337373"/>
              <a:ext cx="581747" cy="29011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직선 화살표 연결선 22"/>
            <p:cNvCxnSpPr>
              <a:stCxn id="15" idx="2"/>
              <a:endCxn id="17" idx="0"/>
            </p:cNvCxnSpPr>
            <p:nvPr/>
          </p:nvCxnSpPr>
          <p:spPr bwMode="auto">
            <a:xfrm>
              <a:off x="4204039" y="3337373"/>
              <a:ext cx="926024" cy="29011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직선 화살표 연결선 23"/>
            <p:cNvCxnSpPr>
              <a:stCxn id="17" idx="2"/>
              <a:endCxn id="18" idx="0"/>
            </p:cNvCxnSpPr>
            <p:nvPr/>
          </p:nvCxnSpPr>
          <p:spPr bwMode="auto">
            <a:xfrm flipH="1">
              <a:off x="4679260" y="4106072"/>
              <a:ext cx="450803" cy="29011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직선 화살표 연결선 24"/>
            <p:cNvCxnSpPr>
              <a:stCxn id="17" idx="2"/>
              <a:endCxn id="19" idx="0"/>
            </p:cNvCxnSpPr>
            <p:nvPr/>
          </p:nvCxnSpPr>
          <p:spPr bwMode="auto">
            <a:xfrm>
              <a:off x="5130063" y="4106072"/>
              <a:ext cx="778789" cy="29011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직선 화살표 연결선 25"/>
            <p:cNvCxnSpPr>
              <a:stCxn id="18" idx="2"/>
              <a:endCxn id="20" idx="0"/>
            </p:cNvCxnSpPr>
            <p:nvPr/>
          </p:nvCxnSpPr>
          <p:spPr bwMode="auto">
            <a:xfrm flipH="1">
              <a:off x="4088469" y="4874771"/>
              <a:ext cx="590791" cy="29011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직선 화살표 연결선 26"/>
            <p:cNvCxnSpPr>
              <a:stCxn id="20" idx="2"/>
              <a:endCxn id="21" idx="0"/>
            </p:cNvCxnSpPr>
            <p:nvPr/>
          </p:nvCxnSpPr>
          <p:spPr bwMode="auto">
            <a:xfrm>
              <a:off x="4088469" y="5643470"/>
              <a:ext cx="0" cy="36701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8" name="순서도: 문서 27"/>
          <p:cNvSpPr/>
          <p:nvPr/>
        </p:nvSpPr>
        <p:spPr bwMode="auto">
          <a:xfrm>
            <a:off x="3115926" y="2564414"/>
            <a:ext cx="1041594" cy="443385"/>
          </a:xfrm>
          <a:prstGeom prst="flowChartDocumen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Account</a:t>
            </a:r>
            <a:endParaRPr lang="ko-KR" altLang="en-US" sz="1400" dirty="0"/>
          </a:p>
        </p:txBody>
      </p:sp>
      <p:sp>
        <p:nvSpPr>
          <p:cNvPr id="29" name="순서도: 문서 28"/>
          <p:cNvSpPr/>
          <p:nvPr/>
        </p:nvSpPr>
        <p:spPr bwMode="auto">
          <a:xfrm>
            <a:off x="3268326" y="2716814"/>
            <a:ext cx="1041594" cy="443385"/>
          </a:xfrm>
          <a:prstGeom prst="flowChartDocumen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Account</a:t>
            </a:r>
            <a:endParaRPr lang="ko-KR" altLang="en-US" sz="1400" dirty="0"/>
          </a:p>
        </p:txBody>
      </p:sp>
      <p:sp>
        <p:nvSpPr>
          <p:cNvPr id="30" name="오른쪽 화살표 29"/>
          <p:cNvSpPr/>
          <p:nvPr/>
        </p:nvSpPr>
        <p:spPr bwMode="auto">
          <a:xfrm>
            <a:off x="2190750" y="1391523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31" name="오른쪽 화살표 30"/>
          <p:cNvSpPr/>
          <p:nvPr/>
        </p:nvSpPr>
        <p:spPr bwMode="auto">
          <a:xfrm>
            <a:off x="3708769" y="1391523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5659742" y="1125863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33" name="직사각형 32"/>
          <p:cNvSpPr/>
          <p:nvPr/>
        </p:nvSpPr>
        <p:spPr bwMode="auto">
          <a:xfrm>
            <a:off x="5812142" y="1278263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34" name="직사각형 33"/>
          <p:cNvSpPr/>
          <p:nvPr/>
        </p:nvSpPr>
        <p:spPr bwMode="auto">
          <a:xfrm>
            <a:off x="5964542" y="1430663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cxnSp>
        <p:nvCxnSpPr>
          <p:cNvPr id="36" name="꺾인 연결선 35"/>
          <p:cNvCxnSpPr>
            <a:stCxn id="15" idx="3"/>
            <a:endCxn id="34" idx="2"/>
          </p:cNvCxnSpPr>
          <p:nvPr/>
        </p:nvCxnSpPr>
        <p:spPr bwMode="auto">
          <a:xfrm flipV="1">
            <a:off x="5429686" y="1811086"/>
            <a:ext cx="1046794" cy="974991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9" name="오른쪽 화살표 38"/>
          <p:cNvSpPr/>
          <p:nvPr/>
        </p:nvSpPr>
        <p:spPr bwMode="auto">
          <a:xfrm>
            <a:off x="1976411" y="5919790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40" name="오른쪽 화살표 39"/>
          <p:cNvSpPr/>
          <p:nvPr/>
        </p:nvSpPr>
        <p:spPr bwMode="auto">
          <a:xfrm>
            <a:off x="3494430" y="5919790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41" name="직사각형 40"/>
          <p:cNvSpPr/>
          <p:nvPr/>
        </p:nvSpPr>
        <p:spPr bwMode="auto">
          <a:xfrm>
            <a:off x="5482955" y="5971399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42" name="직사각형 41"/>
          <p:cNvSpPr/>
          <p:nvPr/>
        </p:nvSpPr>
        <p:spPr bwMode="auto">
          <a:xfrm>
            <a:off x="5635355" y="6123799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43" name="직사각형 42"/>
          <p:cNvSpPr/>
          <p:nvPr/>
        </p:nvSpPr>
        <p:spPr bwMode="auto">
          <a:xfrm>
            <a:off x="5787755" y="6276199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VLecture</a:t>
            </a:r>
            <a:endParaRPr lang="ko-KR" altLang="en-US" sz="1400" dirty="0"/>
          </a:p>
        </p:txBody>
      </p:sp>
      <p:sp>
        <p:nvSpPr>
          <p:cNvPr id="44" name="직사각형 43"/>
          <p:cNvSpPr/>
          <p:nvPr/>
        </p:nvSpPr>
        <p:spPr bwMode="auto">
          <a:xfrm>
            <a:off x="4189879" y="6330263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MLecture</a:t>
            </a:r>
            <a:endParaRPr lang="ko-KR" altLang="en-US" sz="1400" dirty="0"/>
          </a:p>
        </p:txBody>
      </p:sp>
      <p:sp>
        <p:nvSpPr>
          <p:cNvPr id="45" name="직사각형 44"/>
          <p:cNvSpPr/>
          <p:nvPr/>
        </p:nvSpPr>
        <p:spPr bwMode="auto">
          <a:xfrm>
            <a:off x="2818797" y="6330264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CLecture</a:t>
            </a:r>
            <a:endParaRPr lang="ko-KR" altLang="en-US" sz="1400" dirty="0"/>
          </a:p>
        </p:txBody>
      </p:sp>
      <p:cxnSp>
        <p:nvCxnSpPr>
          <p:cNvPr id="46" name="직선 화살표 연결선 45"/>
          <p:cNvCxnSpPr>
            <a:stCxn id="45" idx="3"/>
            <a:endCxn id="44" idx="1"/>
          </p:cNvCxnSpPr>
          <p:nvPr/>
        </p:nvCxnSpPr>
        <p:spPr bwMode="auto">
          <a:xfrm flipV="1">
            <a:off x="3893971" y="6586497"/>
            <a:ext cx="295908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0" name="꺾인 연결선 49"/>
          <p:cNvCxnSpPr>
            <a:stCxn id="8" idx="2"/>
            <a:endCxn id="45" idx="1"/>
          </p:cNvCxnSpPr>
          <p:nvPr/>
        </p:nvCxnSpPr>
        <p:spPr bwMode="auto">
          <a:xfrm rot="16200000" flipH="1">
            <a:off x="361983" y="4129684"/>
            <a:ext cx="4278346" cy="635282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꺾인 연결선 51"/>
          <p:cNvCxnSpPr>
            <a:stCxn id="21" idx="3"/>
            <a:endCxn id="41" idx="0"/>
          </p:cNvCxnSpPr>
          <p:nvPr/>
        </p:nvCxnSpPr>
        <p:spPr bwMode="auto">
          <a:xfrm>
            <a:off x="5314116" y="5512917"/>
            <a:ext cx="680777" cy="458482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2870634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이슈</a:t>
            </a:r>
            <a:endParaRPr lang="en-US" altLang="ko-KR" dirty="0"/>
          </a:p>
          <a:p>
            <a:pPr lvl="1"/>
            <a:r>
              <a:rPr lang="en-US" altLang="ko-KR" dirty="0"/>
              <a:t>Exception </a:t>
            </a:r>
            <a:r>
              <a:rPr lang="ko-KR" altLang="en-US" dirty="0"/>
              <a:t>처리</a:t>
            </a:r>
            <a:endParaRPr lang="en-US" altLang="ko-KR" dirty="0"/>
          </a:p>
          <a:p>
            <a:pPr lvl="1"/>
            <a:r>
              <a:rPr lang="ko-KR" altLang="en-US" dirty="0" err="1"/>
              <a:t>반복처리</a:t>
            </a:r>
            <a:r>
              <a:rPr lang="ko-KR" altLang="en-US" dirty="0"/>
              <a:t> </a:t>
            </a:r>
            <a:r>
              <a:rPr lang="en-US" altLang="ko-KR" dirty="0"/>
              <a:t>==&gt; </a:t>
            </a:r>
            <a:r>
              <a:rPr lang="ko-KR" altLang="en-US" dirty="0" err="1"/>
              <a:t>미리담기</a:t>
            </a:r>
            <a:r>
              <a:rPr lang="en-US" altLang="ko-KR" dirty="0"/>
              <a:t>/</a:t>
            </a:r>
            <a:r>
              <a:rPr lang="ko-KR" altLang="en-US" dirty="0"/>
              <a:t>수강신청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en-US" altLang="ko-KR" dirty="0"/>
              <a:t>Code-&gt;Index</a:t>
            </a:r>
          </a:p>
          <a:p>
            <a:pPr lvl="1"/>
            <a:r>
              <a:rPr lang="en-US" altLang="ko-KR" dirty="0"/>
              <a:t>Lecture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44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811127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ko-KR" altLang="en-US" dirty="0"/>
              <a:t>강좌 선택</a:t>
            </a:r>
          </a:p>
        </p:txBody>
      </p:sp>
      <p:sp>
        <p:nvSpPr>
          <p:cNvPr id="7" name="내용 개체 틀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2023-05-10</a:t>
            </a:r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45</a:t>
            </a:fld>
            <a:endParaRPr lang="en-US" altLang="ko-KR"/>
          </a:p>
        </p:txBody>
      </p:sp>
      <p:sp>
        <p:nvSpPr>
          <p:cNvPr id="8" name="오른쪽 화살표 7"/>
          <p:cNvSpPr/>
          <p:nvPr/>
        </p:nvSpPr>
        <p:spPr bwMode="auto">
          <a:xfrm>
            <a:off x="1607984" y="3593026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9" name="오른쪽 화살표 8"/>
          <p:cNvSpPr/>
          <p:nvPr/>
        </p:nvSpPr>
        <p:spPr bwMode="auto">
          <a:xfrm>
            <a:off x="3126003" y="3593026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10" name="직사각형 9"/>
          <p:cNvSpPr/>
          <p:nvPr/>
        </p:nvSpPr>
        <p:spPr bwMode="auto">
          <a:xfrm>
            <a:off x="5114528" y="3644635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11" name="직사각형 10"/>
          <p:cNvSpPr/>
          <p:nvPr/>
        </p:nvSpPr>
        <p:spPr bwMode="auto">
          <a:xfrm>
            <a:off x="5266928" y="3797035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12" name="직사각형 11"/>
          <p:cNvSpPr/>
          <p:nvPr/>
        </p:nvSpPr>
        <p:spPr bwMode="auto">
          <a:xfrm>
            <a:off x="5419328" y="3949435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VLecture</a:t>
            </a:r>
            <a:endParaRPr lang="ko-KR" altLang="en-US" sz="1400" dirty="0"/>
          </a:p>
        </p:txBody>
      </p:sp>
      <p:sp>
        <p:nvSpPr>
          <p:cNvPr id="13" name="직사각형 12"/>
          <p:cNvSpPr/>
          <p:nvPr/>
        </p:nvSpPr>
        <p:spPr bwMode="auto">
          <a:xfrm>
            <a:off x="3821452" y="4003499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MLecture</a:t>
            </a:r>
            <a:endParaRPr lang="ko-KR" altLang="en-US" sz="1400" dirty="0"/>
          </a:p>
        </p:txBody>
      </p:sp>
      <p:sp>
        <p:nvSpPr>
          <p:cNvPr id="14" name="직사각형 13"/>
          <p:cNvSpPr/>
          <p:nvPr/>
        </p:nvSpPr>
        <p:spPr bwMode="auto">
          <a:xfrm>
            <a:off x="2450370" y="4003500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CLecture</a:t>
            </a:r>
            <a:endParaRPr lang="ko-KR" altLang="en-US" sz="1400" dirty="0"/>
          </a:p>
        </p:txBody>
      </p:sp>
      <p:cxnSp>
        <p:nvCxnSpPr>
          <p:cNvPr id="15" name="직선 화살표 연결선 14"/>
          <p:cNvCxnSpPr>
            <a:stCxn id="14" idx="3"/>
            <a:endCxn id="13" idx="1"/>
          </p:cNvCxnSpPr>
          <p:nvPr/>
        </p:nvCxnSpPr>
        <p:spPr bwMode="auto">
          <a:xfrm flipV="1">
            <a:off x="3525544" y="4259733"/>
            <a:ext cx="295908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꺾인 연결선 15"/>
          <p:cNvCxnSpPr>
            <a:stCxn id="13" idx="3"/>
            <a:endCxn id="10" idx="0"/>
          </p:cNvCxnSpPr>
          <p:nvPr/>
        </p:nvCxnSpPr>
        <p:spPr bwMode="auto">
          <a:xfrm flipV="1">
            <a:off x="4896626" y="3644635"/>
            <a:ext cx="729840" cy="615098"/>
          </a:xfrm>
          <a:prstGeom prst="bentConnector4">
            <a:avLst>
              <a:gd name="adj1" fmla="val 14928"/>
              <a:gd name="adj2" fmla="val 137165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오른쪽 화살표 16"/>
          <p:cNvSpPr/>
          <p:nvPr/>
        </p:nvSpPr>
        <p:spPr bwMode="auto">
          <a:xfrm>
            <a:off x="1383734" y="2132697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18" name="오른쪽 화살표 17"/>
          <p:cNvSpPr/>
          <p:nvPr/>
        </p:nvSpPr>
        <p:spPr bwMode="auto">
          <a:xfrm>
            <a:off x="2901753" y="2132697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 bwMode="auto">
          <a:xfrm>
            <a:off x="4852726" y="1867037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20" name="직사각형 19"/>
          <p:cNvSpPr/>
          <p:nvPr/>
        </p:nvSpPr>
        <p:spPr bwMode="auto">
          <a:xfrm>
            <a:off x="5005126" y="2019437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21" name="직사각형 20"/>
          <p:cNvSpPr/>
          <p:nvPr/>
        </p:nvSpPr>
        <p:spPr bwMode="auto">
          <a:xfrm>
            <a:off x="5157526" y="2171837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22" name="직사각형 21"/>
          <p:cNvSpPr/>
          <p:nvPr/>
        </p:nvSpPr>
        <p:spPr bwMode="auto">
          <a:xfrm>
            <a:off x="1137648" y="2611900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PSugangSincheong</a:t>
            </a:r>
            <a:endParaRPr lang="ko-KR" altLang="en-US" sz="1400" dirty="0"/>
          </a:p>
        </p:txBody>
      </p:sp>
      <p:sp>
        <p:nvSpPr>
          <p:cNvPr id="23" name="직사각형 22"/>
          <p:cNvSpPr/>
          <p:nvPr/>
        </p:nvSpPr>
        <p:spPr bwMode="auto">
          <a:xfrm>
            <a:off x="3879812" y="2611899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Mindex</a:t>
            </a:r>
            <a:endParaRPr lang="ko-KR" altLang="en-US" sz="1400" dirty="0"/>
          </a:p>
        </p:txBody>
      </p:sp>
      <p:sp>
        <p:nvSpPr>
          <p:cNvPr id="24" name="직사각형 23"/>
          <p:cNvSpPr/>
          <p:nvPr/>
        </p:nvSpPr>
        <p:spPr bwMode="auto">
          <a:xfrm>
            <a:off x="2508730" y="2611900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CIndex</a:t>
            </a:r>
            <a:endParaRPr lang="ko-KR" altLang="en-US" sz="1400" dirty="0"/>
          </a:p>
        </p:txBody>
      </p:sp>
      <p:cxnSp>
        <p:nvCxnSpPr>
          <p:cNvPr id="26" name="꺾인 연결선 25"/>
          <p:cNvCxnSpPr>
            <a:stCxn id="23" idx="3"/>
            <a:endCxn id="21" idx="2"/>
          </p:cNvCxnSpPr>
          <p:nvPr/>
        </p:nvCxnSpPr>
        <p:spPr bwMode="auto">
          <a:xfrm flipV="1">
            <a:off x="4954986" y="2552260"/>
            <a:ext cx="714478" cy="315873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꺾인 연결선 28"/>
          <p:cNvCxnSpPr>
            <a:stCxn id="22" idx="2"/>
            <a:endCxn id="14" idx="1"/>
          </p:cNvCxnSpPr>
          <p:nvPr/>
        </p:nvCxnSpPr>
        <p:spPr bwMode="auto">
          <a:xfrm rot="16200000" flipH="1">
            <a:off x="1495119" y="3304482"/>
            <a:ext cx="1135367" cy="77513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294214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en-US" altLang="ko-KR" dirty="0"/>
              <a:t>Usecase Scenario</a:t>
            </a:r>
          </a:p>
          <a:p>
            <a:pPr lvl="2"/>
            <a:r>
              <a:rPr lang="en-US" altLang="ko-KR" dirty="0" err="1"/>
              <a:t>System.out.println</a:t>
            </a:r>
            <a:r>
              <a:rPr lang="en-US" altLang="ko-KR" dirty="0"/>
              <a:t>();</a:t>
            </a:r>
          </a:p>
          <a:p>
            <a:pPr lvl="2"/>
            <a:r>
              <a:rPr lang="en-US" altLang="ko-KR" dirty="0" err="1"/>
              <a:t>Keyboard.next</a:t>
            </a:r>
            <a:r>
              <a:rPr lang="en-US" altLang="ko-KR" dirty="0"/>
              <a:t>();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46</a:t>
            </a:fld>
            <a:endParaRPr lang="en-US" altLang="ko-KR"/>
          </a:p>
        </p:txBody>
      </p:sp>
      <p:sp>
        <p:nvSpPr>
          <p:cNvPr id="8" name="직사각형 7"/>
          <p:cNvSpPr/>
          <p:nvPr/>
        </p:nvSpPr>
        <p:spPr bwMode="auto">
          <a:xfrm>
            <a:off x="1728316" y="2401556"/>
            <a:ext cx="1155561" cy="914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ko-KR" altLang="en-US" sz="1400" dirty="0"/>
              <a:t>사용자</a:t>
            </a:r>
            <a:r>
              <a:rPr lang="en-US" altLang="ko-KR" sz="1400" dirty="0"/>
              <a:t> 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3919676" y="2401556"/>
            <a:ext cx="1155561" cy="914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ko-KR" altLang="en-US" sz="1400"/>
              <a:t>시스템</a:t>
            </a:r>
            <a:r>
              <a:rPr lang="en-US" altLang="ko-KR" sz="1400" dirty="0"/>
              <a:t> </a:t>
            </a:r>
            <a:endParaRPr lang="ko-KR" altLang="en-US" sz="1400" dirty="0"/>
          </a:p>
        </p:txBody>
      </p:sp>
      <p:cxnSp>
        <p:nvCxnSpPr>
          <p:cNvPr id="11" name="직선 화살표 연결선 10"/>
          <p:cNvCxnSpPr/>
          <p:nvPr/>
        </p:nvCxnSpPr>
        <p:spPr bwMode="auto">
          <a:xfrm>
            <a:off x="2883877" y="2582426"/>
            <a:ext cx="1024932" cy="1004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직선 화살표 연결선 12"/>
          <p:cNvCxnSpPr>
            <a:stCxn id="8" idx="3"/>
            <a:endCxn id="9" idx="1"/>
          </p:cNvCxnSpPr>
          <p:nvPr/>
        </p:nvCxnSpPr>
        <p:spPr bwMode="auto">
          <a:xfrm>
            <a:off x="2883877" y="2858756"/>
            <a:ext cx="1035799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직선 화살표 연결선 14"/>
          <p:cNvCxnSpPr/>
          <p:nvPr/>
        </p:nvCxnSpPr>
        <p:spPr bwMode="auto">
          <a:xfrm flipH="1">
            <a:off x="2883877" y="3034602"/>
            <a:ext cx="1035799" cy="2009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19797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Requirements</a:t>
            </a:r>
          </a:p>
          <a:p>
            <a:pPr lvl="2"/>
            <a:r>
              <a:rPr lang="ko-KR" altLang="en-US" dirty="0"/>
              <a:t>수강신청 시나리오</a:t>
            </a:r>
            <a:endParaRPr lang="en-US" altLang="ko-KR" dirty="0"/>
          </a:p>
          <a:p>
            <a:pPr lvl="3"/>
            <a:r>
              <a:rPr lang="ko-KR" altLang="en-US" dirty="0" err="1"/>
              <a:t>강좌선택</a:t>
            </a:r>
            <a:r>
              <a:rPr lang="en-US" altLang="ko-KR" dirty="0"/>
              <a:t>, </a:t>
            </a:r>
            <a:r>
              <a:rPr lang="ko-KR" altLang="en-US" dirty="0" err="1"/>
              <a:t>미리담기</a:t>
            </a:r>
            <a:endParaRPr lang="en-US" altLang="ko-KR" dirty="0"/>
          </a:p>
          <a:p>
            <a:pPr lvl="3"/>
            <a:r>
              <a:rPr lang="ko-KR" altLang="en-US" dirty="0" err="1"/>
              <a:t>강좌선택</a:t>
            </a:r>
            <a:r>
              <a:rPr lang="en-US" altLang="ko-KR" dirty="0"/>
              <a:t>, </a:t>
            </a:r>
            <a:r>
              <a:rPr lang="ko-KR" altLang="en-US" dirty="0"/>
              <a:t>수강신청</a:t>
            </a:r>
            <a:endParaRPr lang="en-US" altLang="ko-KR" dirty="0"/>
          </a:p>
          <a:p>
            <a:pPr lvl="2"/>
            <a:endParaRPr lang="en-US" altLang="ko-KR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altLang="ko-KR" dirty="0"/>
          </a:p>
          <a:p>
            <a:pPr lvl="1"/>
            <a:r>
              <a:rPr lang="en-US" altLang="ko-KR" dirty="0"/>
              <a:t>Analysis</a:t>
            </a:r>
          </a:p>
          <a:p>
            <a:pPr marL="266700" lvl="1" indent="0">
              <a:buNone/>
            </a:pPr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2023-05-15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47</a:t>
            </a:fld>
            <a:endParaRPr lang="en-US" altLang="ko-KR"/>
          </a:p>
        </p:txBody>
      </p:sp>
      <p:grpSp>
        <p:nvGrpSpPr>
          <p:cNvPr id="101" name="그룹 100"/>
          <p:cNvGrpSpPr/>
          <p:nvPr/>
        </p:nvGrpSpPr>
        <p:grpSpPr>
          <a:xfrm>
            <a:off x="5754116" y="1896032"/>
            <a:ext cx="3304886" cy="4643605"/>
            <a:chOff x="5878533" y="1948624"/>
            <a:chExt cx="2641448" cy="4643605"/>
          </a:xfrm>
        </p:grpSpPr>
        <p:sp>
          <p:nvSpPr>
            <p:cNvPr id="76" name="타원 75"/>
            <p:cNvSpPr/>
            <p:nvPr/>
          </p:nvSpPr>
          <p:spPr bwMode="auto">
            <a:xfrm>
              <a:off x="7002747" y="2521380"/>
              <a:ext cx="385841" cy="331595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77" name="직사각형 76"/>
            <p:cNvSpPr/>
            <p:nvPr/>
          </p:nvSpPr>
          <p:spPr bwMode="auto">
            <a:xfrm>
              <a:off x="6644057" y="3218624"/>
              <a:ext cx="1103222" cy="80482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400" dirty="0"/>
                <a:t>강좌</a:t>
              </a:r>
              <a:r>
                <a:rPr lang="en-US" altLang="ko-KR" sz="1400" dirty="0"/>
                <a:t>List</a:t>
              </a:r>
            </a:p>
            <a:p>
              <a:pPr algn="ctr"/>
              <a:r>
                <a:rPr lang="ko-KR" altLang="en-US" sz="1400" dirty="0"/>
                <a:t>보기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선택</a:t>
              </a:r>
            </a:p>
          </p:txBody>
        </p:sp>
        <p:sp>
          <p:nvSpPr>
            <p:cNvPr id="78" name="직사각형 77"/>
            <p:cNvSpPr/>
            <p:nvPr/>
          </p:nvSpPr>
          <p:spPr bwMode="auto">
            <a:xfrm>
              <a:off x="7434827" y="4423623"/>
              <a:ext cx="1085154" cy="92364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400" dirty="0"/>
                <a:t>수강신청 </a:t>
              </a:r>
              <a:r>
                <a:rPr lang="en-US" altLang="ko-KR" sz="1400" dirty="0"/>
                <a:t>List</a:t>
              </a:r>
            </a:p>
            <a:p>
              <a:pPr algn="ctr"/>
              <a:r>
                <a:rPr lang="ko-KR" altLang="en-US" sz="1400" dirty="0"/>
                <a:t>담기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보기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삭제</a:t>
              </a:r>
            </a:p>
          </p:txBody>
        </p:sp>
        <p:sp>
          <p:nvSpPr>
            <p:cNvPr id="79" name="직사각형 78"/>
            <p:cNvSpPr/>
            <p:nvPr/>
          </p:nvSpPr>
          <p:spPr bwMode="auto">
            <a:xfrm>
              <a:off x="5878533" y="4423624"/>
              <a:ext cx="1083010" cy="92364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400" dirty="0" err="1"/>
                <a:t>미리담기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List</a:t>
              </a:r>
            </a:p>
            <a:p>
              <a:pPr algn="ctr"/>
              <a:r>
                <a:rPr lang="ko-KR" altLang="en-US" sz="1400" dirty="0"/>
                <a:t>담기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보기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삭제</a:t>
              </a:r>
            </a:p>
          </p:txBody>
        </p:sp>
        <p:cxnSp>
          <p:nvCxnSpPr>
            <p:cNvPr id="80" name="직선 화살표 연결선 79"/>
            <p:cNvCxnSpPr>
              <a:stCxn id="76" idx="4"/>
              <a:endCxn id="77" idx="0"/>
            </p:cNvCxnSpPr>
            <p:nvPr/>
          </p:nvCxnSpPr>
          <p:spPr bwMode="auto">
            <a:xfrm flipH="1">
              <a:off x="7195668" y="2852975"/>
              <a:ext cx="1" cy="36564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1" name="직선 화살표 연결선 80"/>
            <p:cNvCxnSpPr>
              <a:stCxn id="77" idx="2"/>
              <a:endCxn id="79" idx="0"/>
            </p:cNvCxnSpPr>
            <p:nvPr/>
          </p:nvCxnSpPr>
          <p:spPr bwMode="auto">
            <a:xfrm flipH="1">
              <a:off x="6420038" y="4023452"/>
              <a:ext cx="775630" cy="40017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직선 화살표 연결선 81"/>
            <p:cNvCxnSpPr>
              <a:stCxn id="77" idx="2"/>
              <a:endCxn id="78" idx="0"/>
            </p:cNvCxnSpPr>
            <p:nvPr/>
          </p:nvCxnSpPr>
          <p:spPr bwMode="auto">
            <a:xfrm>
              <a:off x="7195668" y="4023452"/>
              <a:ext cx="781736" cy="40017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꺾인 연결선 82"/>
            <p:cNvCxnSpPr>
              <a:stCxn id="76" idx="2"/>
              <a:endCxn id="79" idx="0"/>
            </p:cNvCxnSpPr>
            <p:nvPr/>
          </p:nvCxnSpPr>
          <p:spPr bwMode="auto">
            <a:xfrm rot="10800000" flipV="1">
              <a:off x="6420039" y="2687178"/>
              <a:ext cx="582709" cy="1736446"/>
            </a:xfrm>
            <a:prstGeom prst="bentConnector2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꺾인 연결선 83"/>
            <p:cNvCxnSpPr>
              <a:stCxn id="76" idx="6"/>
              <a:endCxn id="78" idx="0"/>
            </p:cNvCxnSpPr>
            <p:nvPr/>
          </p:nvCxnSpPr>
          <p:spPr bwMode="auto">
            <a:xfrm>
              <a:off x="7388589" y="2687178"/>
              <a:ext cx="588815" cy="1736445"/>
            </a:xfrm>
            <a:prstGeom prst="bentConnector2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85" name="타원 84"/>
            <p:cNvSpPr/>
            <p:nvPr/>
          </p:nvSpPr>
          <p:spPr bwMode="auto">
            <a:xfrm>
              <a:off x="7002747" y="5621604"/>
              <a:ext cx="385841" cy="331595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400"/>
            </a:p>
          </p:txBody>
        </p:sp>
        <p:cxnSp>
          <p:nvCxnSpPr>
            <p:cNvPr id="86" name="직선 화살표 연결선 85"/>
            <p:cNvCxnSpPr>
              <a:stCxn id="79" idx="2"/>
              <a:endCxn id="85" idx="1"/>
            </p:cNvCxnSpPr>
            <p:nvPr/>
          </p:nvCxnSpPr>
          <p:spPr bwMode="auto">
            <a:xfrm>
              <a:off x="6420038" y="5347269"/>
              <a:ext cx="639214" cy="32289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직선 화살표 연결선 86"/>
            <p:cNvCxnSpPr>
              <a:stCxn id="78" idx="2"/>
              <a:endCxn id="85" idx="7"/>
            </p:cNvCxnSpPr>
            <p:nvPr/>
          </p:nvCxnSpPr>
          <p:spPr bwMode="auto">
            <a:xfrm flipH="1">
              <a:off x="7332084" y="5347267"/>
              <a:ext cx="645320" cy="32289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직선 화살표 연결선 87"/>
            <p:cNvCxnSpPr>
              <a:stCxn id="77" idx="2"/>
              <a:endCxn id="85" idx="0"/>
            </p:cNvCxnSpPr>
            <p:nvPr/>
          </p:nvCxnSpPr>
          <p:spPr bwMode="auto">
            <a:xfrm>
              <a:off x="7195668" y="4023452"/>
              <a:ext cx="1" cy="159815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꺾인 연결선 88"/>
            <p:cNvCxnSpPr>
              <a:stCxn id="85" idx="2"/>
              <a:endCxn id="76" idx="1"/>
            </p:cNvCxnSpPr>
            <p:nvPr/>
          </p:nvCxnSpPr>
          <p:spPr bwMode="auto">
            <a:xfrm rot="10800000" flipH="1">
              <a:off x="7002746" y="2569942"/>
              <a:ext cx="56505" cy="3217461"/>
            </a:xfrm>
            <a:prstGeom prst="bentConnector4">
              <a:avLst>
                <a:gd name="adj1" fmla="val -2455342"/>
                <a:gd name="adj2" fmla="val 108614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90" name="타원 89"/>
            <p:cNvSpPr/>
            <p:nvPr/>
          </p:nvSpPr>
          <p:spPr bwMode="auto">
            <a:xfrm>
              <a:off x="7002747" y="6260634"/>
              <a:ext cx="385841" cy="331595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400"/>
            </a:p>
          </p:txBody>
        </p:sp>
        <p:cxnSp>
          <p:nvCxnSpPr>
            <p:cNvPr id="91" name="꺾인 연결선 90"/>
            <p:cNvCxnSpPr>
              <a:stCxn id="76" idx="7"/>
              <a:endCxn id="90" idx="6"/>
            </p:cNvCxnSpPr>
            <p:nvPr/>
          </p:nvCxnSpPr>
          <p:spPr bwMode="auto">
            <a:xfrm rot="16200000" flipH="1">
              <a:off x="5432090" y="4469934"/>
              <a:ext cx="3856491" cy="56505"/>
            </a:xfrm>
            <a:prstGeom prst="bentConnector4">
              <a:avLst>
                <a:gd name="adj1" fmla="val -7187"/>
                <a:gd name="adj2" fmla="val 2555342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직선 화살표 연결선 91"/>
            <p:cNvCxnSpPr>
              <a:endCxn id="76" idx="0"/>
            </p:cNvCxnSpPr>
            <p:nvPr/>
          </p:nvCxnSpPr>
          <p:spPr bwMode="auto">
            <a:xfrm>
              <a:off x="7195667" y="1948624"/>
              <a:ext cx="1" cy="5727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1794056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Event</a:t>
            </a:r>
          </a:p>
          <a:p>
            <a:pPr lvl="1"/>
            <a:r>
              <a:rPr lang="ko-KR" altLang="en-US" dirty="0"/>
              <a:t>변화를</a:t>
            </a:r>
            <a:r>
              <a:rPr lang="en-US" altLang="ko-KR" dirty="0"/>
              <a:t> </a:t>
            </a:r>
            <a:r>
              <a:rPr lang="ko-KR" altLang="en-US" dirty="0"/>
              <a:t>야기할 수 있는 원인 발생</a:t>
            </a:r>
            <a:endParaRPr lang="en-US" altLang="ko-KR" dirty="0"/>
          </a:p>
          <a:p>
            <a:pPr lvl="1"/>
            <a:r>
              <a:rPr lang="ko-KR" altLang="en-US" dirty="0"/>
              <a:t>의미</a:t>
            </a:r>
            <a:endParaRPr lang="en-US" altLang="ko-KR" dirty="0"/>
          </a:p>
          <a:p>
            <a:pPr lvl="2"/>
            <a:r>
              <a:rPr lang="en-US" altLang="ko-KR" dirty="0"/>
              <a:t>Event + target State + Context </a:t>
            </a:r>
            <a:r>
              <a:rPr lang="en-US" altLang="ko-KR" dirty="0">
                <a:sym typeface="Wingdings" panose="05000000000000000000" pitchFamily="2" charset="2"/>
              </a:rPr>
              <a:t> Target Action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 bwMode="auto">
          <a:xfrm>
            <a:off x="921518" y="2567355"/>
            <a:ext cx="3627455" cy="120580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Context</a:t>
            </a:r>
            <a:endParaRPr lang="ko-KR" altLang="en-US" sz="140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48</a:t>
            </a:fld>
            <a:endParaRPr lang="en-US" altLang="ko-KR"/>
          </a:p>
        </p:txBody>
      </p:sp>
      <p:sp>
        <p:nvSpPr>
          <p:cNvPr id="6" name="직사각형 5"/>
          <p:cNvSpPr/>
          <p:nvPr/>
        </p:nvSpPr>
        <p:spPr bwMode="auto">
          <a:xfrm>
            <a:off x="1195122" y="2853733"/>
            <a:ext cx="1075174" cy="6330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Source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3258593" y="2863781"/>
            <a:ext cx="984739" cy="62299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Target</a:t>
            </a:r>
            <a:endParaRPr lang="ko-KR" altLang="en-US" sz="1400" dirty="0"/>
          </a:p>
        </p:txBody>
      </p:sp>
      <p:sp>
        <p:nvSpPr>
          <p:cNvPr id="8" name="오른쪽 화살표 7"/>
          <p:cNvSpPr/>
          <p:nvPr/>
        </p:nvSpPr>
        <p:spPr bwMode="auto">
          <a:xfrm>
            <a:off x="2381459" y="2934119"/>
            <a:ext cx="765971" cy="482321"/>
          </a:xfrm>
          <a:prstGeom prst="rightArrow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Event</a:t>
            </a:r>
            <a:endParaRPr lang="ko-KR" altLang="en-US" sz="1400" dirty="0"/>
          </a:p>
        </p:txBody>
      </p:sp>
      <p:sp>
        <p:nvSpPr>
          <p:cNvPr id="9" name="오른쪽 화살표 8"/>
          <p:cNvSpPr/>
          <p:nvPr/>
        </p:nvSpPr>
        <p:spPr bwMode="auto">
          <a:xfrm>
            <a:off x="3147429" y="3336054"/>
            <a:ext cx="821669" cy="43207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Action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824079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Design</a:t>
            </a:r>
          </a:p>
          <a:p>
            <a:pPr lvl="1"/>
            <a:r>
              <a:rPr lang="en-US" altLang="ko-KR" dirty="0"/>
              <a:t>UX</a:t>
            </a:r>
          </a:p>
          <a:p>
            <a:pPr lvl="1"/>
            <a:r>
              <a:rPr lang="en-US" altLang="ko-KR" dirty="0"/>
              <a:t>Database</a:t>
            </a:r>
          </a:p>
          <a:p>
            <a:pPr lvl="1"/>
            <a:r>
              <a:rPr lang="en-US" altLang="ko-KR" dirty="0"/>
              <a:t>SW Architecture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49</a:t>
            </a:fld>
            <a:endParaRPr lang="en-US" altLang="ko-KR"/>
          </a:p>
        </p:txBody>
      </p:sp>
      <p:grpSp>
        <p:nvGrpSpPr>
          <p:cNvPr id="47" name="그룹 46"/>
          <p:cNvGrpSpPr/>
          <p:nvPr/>
        </p:nvGrpSpPr>
        <p:grpSpPr>
          <a:xfrm>
            <a:off x="932152" y="2199256"/>
            <a:ext cx="4281529" cy="1686319"/>
            <a:chOff x="1045774" y="1184703"/>
            <a:chExt cx="4281529" cy="2722302"/>
          </a:xfrm>
        </p:grpSpPr>
        <p:sp>
          <p:nvSpPr>
            <p:cNvPr id="9" name="직사각형 8"/>
            <p:cNvSpPr/>
            <p:nvPr/>
          </p:nvSpPr>
          <p:spPr bwMode="auto">
            <a:xfrm>
              <a:off x="1045774" y="1184703"/>
              <a:ext cx="4281529" cy="272230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 err="1"/>
                <a:t>SugangSincheong</a:t>
              </a:r>
              <a:endParaRPr lang="ko-KR" altLang="en-US" sz="1400" dirty="0"/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1246651" y="1727314"/>
              <a:ext cx="1628854" cy="19895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400" dirty="0" err="1"/>
                <a:t>강좌선택</a:t>
              </a:r>
              <a:endParaRPr lang="ko-KR" altLang="en-US" sz="1400" dirty="0"/>
            </a:p>
          </p:txBody>
        </p:sp>
        <p:sp>
          <p:nvSpPr>
            <p:cNvPr id="11" name="직사각형 10"/>
            <p:cNvSpPr/>
            <p:nvPr/>
          </p:nvSpPr>
          <p:spPr bwMode="auto">
            <a:xfrm>
              <a:off x="2991586" y="1727314"/>
              <a:ext cx="999286" cy="19895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400" dirty="0" err="1"/>
                <a:t>미리담기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담기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보기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삭제</a:t>
              </a:r>
            </a:p>
          </p:txBody>
        </p:sp>
        <p:sp>
          <p:nvSpPr>
            <p:cNvPr id="12" name="직사각형 11"/>
            <p:cNvSpPr/>
            <p:nvPr/>
          </p:nvSpPr>
          <p:spPr bwMode="auto">
            <a:xfrm>
              <a:off x="4138612" y="1727314"/>
              <a:ext cx="973551" cy="19895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400" dirty="0"/>
                <a:t>수강신청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담기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보기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삭제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6220900" y="2535374"/>
            <a:ext cx="3328154" cy="3170225"/>
            <a:chOff x="3101495" y="2858786"/>
            <a:chExt cx="3328154" cy="3664162"/>
          </a:xfrm>
        </p:grpSpPr>
        <p:sp>
          <p:nvSpPr>
            <p:cNvPr id="14" name="순서도: 문서 13"/>
            <p:cNvSpPr/>
            <p:nvPr/>
          </p:nvSpPr>
          <p:spPr bwMode="auto">
            <a:xfrm>
              <a:off x="3683242" y="2858786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Root</a:t>
              </a:r>
              <a:endParaRPr lang="ko-KR" altLang="en-US" sz="1400" dirty="0"/>
            </a:p>
          </p:txBody>
        </p:sp>
        <p:sp>
          <p:nvSpPr>
            <p:cNvPr id="15" name="순서도: 문서 14"/>
            <p:cNvSpPr/>
            <p:nvPr/>
          </p:nvSpPr>
          <p:spPr bwMode="auto">
            <a:xfrm>
              <a:off x="3101495" y="3627486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 err="1"/>
                <a:t>Yongin</a:t>
              </a:r>
              <a:endParaRPr lang="ko-KR" altLang="en-US" sz="1400" dirty="0"/>
            </a:p>
          </p:txBody>
        </p:sp>
        <p:sp>
          <p:nvSpPr>
            <p:cNvPr id="16" name="순서도: 문서 15"/>
            <p:cNvSpPr/>
            <p:nvPr/>
          </p:nvSpPr>
          <p:spPr bwMode="auto">
            <a:xfrm>
              <a:off x="4609266" y="3627485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Seoul</a:t>
              </a:r>
              <a:endParaRPr lang="ko-KR" altLang="en-US" sz="1400" dirty="0"/>
            </a:p>
          </p:txBody>
        </p:sp>
        <p:sp>
          <p:nvSpPr>
            <p:cNvPr id="17" name="순서도: 문서 16"/>
            <p:cNvSpPr/>
            <p:nvPr/>
          </p:nvSpPr>
          <p:spPr bwMode="auto">
            <a:xfrm>
              <a:off x="4158463" y="4396184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ICT</a:t>
              </a:r>
              <a:endParaRPr lang="ko-KR" altLang="en-US" sz="1400" dirty="0"/>
            </a:p>
          </p:txBody>
        </p:sp>
        <p:sp>
          <p:nvSpPr>
            <p:cNvPr id="18" name="순서도: 문서 17"/>
            <p:cNvSpPr/>
            <p:nvPr/>
          </p:nvSpPr>
          <p:spPr bwMode="auto">
            <a:xfrm>
              <a:off x="5388055" y="4396183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Management</a:t>
              </a:r>
              <a:endParaRPr lang="ko-KR" altLang="en-US" sz="1400" dirty="0"/>
            </a:p>
          </p:txBody>
        </p:sp>
        <p:sp>
          <p:nvSpPr>
            <p:cNvPr id="19" name="순서도: 문서 18"/>
            <p:cNvSpPr/>
            <p:nvPr/>
          </p:nvSpPr>
          <p:spPr bwMode="auto">
            <a:xfrm>
              <a:off x="3567672" y="5164883"/>
              <a:ext cx="1041594" cy="512467"/>
            </a:xfrm>
            <a:prstGeom prst="flowChartDocumen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ASW</a:t>
              </a:r>
              <a:endParaRPr lang="ko-KR" altLang="en-US" sz="1400" dirty="0"/>
            </a:p>
          </p:txBody>
        </p:sp>
        <p:sp>
          <p:nvSpPr>
            <p:cNvPr id="20" name="순서도: 문서 19"/>
            <p:cNvSpPr/>
            <p:nvPr/>
          </p:nvSpPr>
          <p:spPr bwMode="auto">
            <a:xfrm>
              <a:off x="3567672" y="6010481"/>
              <a:ext cx="1041594" cy="512467"/>
            </a:xfrm>
            <a:prstGeom prst="flowChartDocumen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400" dirty="0"/>
                <a:t>Lecture</a:t>
              </a:r>
              <a:endParaRPr lang="ko-KR" altLang="en-US" sz="1400" dirty="0"/>
            </a:p>
          </p:txBody>
        </p:sp>
        <p:cxnSp>
          <p:nvCxnSpPr>
            <p:cNvPr id="21" name="직선 화살표 연결선 20"/>
            <p:cNvCxnSpPr>
              <a:stCxn id="14" idx="2"/>
              <a:endCxn id="15" idx="0"/>
            </p:cNvCxnSpPr>
            <p:nvPr/>
          </p:nvCxnSpPr>
          <p:spPr bwMode="auto">
            <a:xfrm flipH="1">
              <a:off x="3622292" y="3337373"/>
              <a:ext cx="581747" cy="29011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직선 화살표 연결선 21"/>
            <p:cNvCxnSpPr>
              <a:stCxn id="14" idx="2"/>
              <a:endCxn id="16" idx="0"/>
            </p:cNvCxnSpPr>
            <p:nvPr/>
          </p:nvCxnSpPr>
          <p:spPr bwMode="auto">
            <a:xfrm>
              <a:off x="4204039" y="3337373"/>
              <a:ext cx="926024" cy="29011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직선 화살표 연결선 22"/>
            <p:cNvCxnSpPr>
              <a:stCxn id="16" idx="2"/>
              <a:endCxn id="17" idx="0"/>
            </p:cNvCxnSpPr>
            <p:nvPr/>
          </p:nvCxnSpPr>
          <p:spPr bwMode="auto">
            <a:xfrm flipH="1">
              <a:off x="4679260" y="4106072"/>
              <a:ext cx="450803" cy="29011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직선 화살표 연결선 23"/>
            <p:cNvCxnSpPr>
              <a:stCxn id="16" idx="2"/>
              <a:endCxn id="18" idx="0"/>
            </p:cNvCxnSpPr>
            <p:nvPr/>
          </p:nvCxnSpPr>
          <p:spPr bwMode="auto">
            <a:xfrm>
              <a:off x="5130063" y="4106072"/>
              <a:ext cx="778789" cy="29011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직선 화살표 연결선 24"/>
            <p:cNvCxnSpPr>
              <a:stCxn id="17" idx="2"/>
              <a:endCxn id="19" idx="0"/>
            </p:cNvCxnSpPr>
            <p:nvPr/>
          </p:nvCxnSpPr>
          <p:spPr bwMode="auto">
            <a:xfrm flipH="1">
              <a:off x="4088469" y="4874771"/>
              <a:ext cx="590791" cy="29011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직선 화살표 연결선 25"/>
            <p:cNvCxnSpPr>
              <a:stCxn id="19" idx="2"/>
              <a:endCxn id="20" idx="0"/>
            </p:cNvCxnSpPr>
            <p:nvPr/>
          </p:nvCxnSpPr>
          <p:spPr bwMode="auto">
            <a:xfrm>
              <a:off x="4088469" y="5643470"/>
              <a:ext cx="0" cy="36701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8" name="오른쪽 화살표 27"/>
          <p:cNvSpPr/>
          <p:nvPr/>
        </p:nvSpPr>
        <p:spPr bwMode="auto">
          <a:xfrm>
            <a:off x="1318557" y="5879935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29" name="오른쪽 화살표 28"/>
          <p:cNvSpPr/>
          <p:nvPr/>
        </p:nvSpPr>
        <p:spPr bwMode="auto">
          <a:xfrm>
            <a:off x="2836576" y="5879935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30" name="직사각형 29"/>
          <p:cNvSpPr/>
          <p:nvPr/>
        </p:nvSpPr>
        <p:spPr bwMode="auto">
          <a:xfrm>
            <a:off x="4825101" y="5931544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31" name="직사각형 30"/>
          <p:cNvSpPr/>
          <p:nvPr/>
        </p:nvSpPr>
        <p:spPr bwMode="auto">
          <a:xfrm>
            <a:off x="4977501" y="6083944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5129901" y="6236344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VLecture</a:t>
            </a:r>
            <a:endParaRPr lang="ko-KR" altLang="en-US" sz="1400" dirty="0"/>
          </a:p>
        </p:txBody>
      </p:sp>
      <p:sp>
        <p:nvSpPr>
          <p:cNvPr id="33" name="직사각형 32"/>
          <p:cNvSpPr/>
          <p:nvPr/>
        </p:nvSpPr>
        <p:spPr bwMode="auto">
          <a:xfrm>
            <a:off x="3532025" y="6290408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MLecture</a:t>
            </a:r>
            <a:endParaRPr lang="ko-KR" altLang="en-US" sz="1400" dirty="0"/>
          </a:p>
        </p:txBody>
      </p:sp>
      <p:sp>
        <p:nvSpPr>
          <p:cNvPr id="34" name="직사각형 33"/>
          <p:cNvSpPr/>
          <p:nvPr/>
        </p:nvSpPr>
        <p:spPr bwMode="auto">
          <a:xfrm>
            <a:off x="2160943" y="6290409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CLecture</a:t>
            </a:r>
            <a:endParaRPr lang="ko-KR" altLang="en-US" sz="1400" dirty="0"/>
          </a:p>
        </p:txBody>
      </p:sp>
      <p:cxnSp>
        <p:nvCxnSpPr>
          <p:cNvPr id="35" name="직선 화살표 연결선 34"/>
          <p:cNvCxnSpPr>
            <a:stCxn id="34" idx="3"/>
            <a:endCxn id="33" idx="1"/>
          </p:cNvCxnSpPr>
          <p:nvPr/>
        </p:nvCxnSpPr>
        <p:spPr bwMode="auto">
          <a:xfrm flipV="1">
            <a:off x="3236117" y="6546642"/>
            <a:ext cx="295908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꺾인 연결선 35"/>
          <p:cNvCxnSpPr>
            <a:stCxn id="33" idx="3"/>
            <a:endCxn id="30" idx="0"/>
          </p:cNvCxnSpPr>
          <p:nvPr/>
        </p:nvCxnSpPr>
        <p:spPr bwMode="auto">
          <a:xfrm flipV="1">
            <a:off x="4607199" y="5931544"/>
            <a:ext cx="729840" cy="615098"/>
          </a:xfrm>
          <a:prstGeom prst="bentConnector4">
            <a:avLst>
              <a:gd name="adj1" fmla="val 14928"/>
              <a:gd name="adj2" fmla="val 137165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오른쪽 화살표 36"/>
          <p:cNvSpPr/>
          <p:nvPr/>
        </p:nvSpPr>
        <p:spPr bwMode="auto">
          <a:xfrm>
            <a:off x="1094307" y="4419606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38" name="오른쪽 화살표 37"/>
          <p:cNvSpPr/>
          <p:nvPr/>
        </p:nvSpPr>
        <p:spPr bwMode="auto">
          <a:xfrm>
            <a:off x="2612326" y="4419606"/>
            <a:ext cx="1209675" cy="40416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fileName</a:t>
            </a:r>
            <a:endParaRPr lang="ko-KR" altLang="en-US" sz="1400" dirty="0"/>
          </a:p>
        </p:txBody>
      </p:sp>
      <p:sp>
        <p:nvSpPr>
          <p:cNvPr id="39" name="직사각형 38"/>
          <p:cNvSpPr/>
          <p:nvPr/>
        </p:nvSpPr>
        <p:spPr bwMode="auto">
          <a:xfrm>
            <a:off x="4563299" y="4153946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715699" y="4306346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41" name="직사각형 40"/>
          <p:cNvSpPr/>
          <p:nvPr/>
        </p:nvSpPr>
        <p:spPr bwMode="auto">
          <a:xfrm>
            <a:off x="4868099" y="4458746"/>
            <a:ext cx="1023875" cy="380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VIndex</a:t>
            </a:r>
            <a:endParaRPr lang="ko-KR" altLang="en-US" sz="1400" dirty="0"/>
          </a:p>
        </p:txBody>
      </p:sp>
      <p:sp>
        <p:nvSpPr>
          <p:cNvPr id="42" name="직사각형 41"/>
          <p:cNvSpPr/>
          <p:nvPr/>
        </p:nvSpPr>
        <p:spPr bwMode="auto">
          <a:xfrm>
            <a:off x="848221" y="4898809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PSugangSincheong</a:t>
            </a:r>
            <a:endParaRPr lang="ko-KR" altLang="en-US" sz="1400" dirty="0"/>
          </a:p>
        </p:txBody>
      </p:sp>
      <p:sp>
        <p:nvSpPr>
          <p:cNvPr id="43" name="직사각형 42"/>
          <p:cNvSpPr/>
          <p:nvPr/>
        </p:nvSpPr>
        <p:spPr bwMode="auto">
          <a:xfrm>
            <a:off x="3590385" y="4898808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Mindex</a:t>
            </a:r>
            <a:endParaRPr lang="ko-KR" altLang="en-US" sz="1400" dirty="0"/>
          </a:p>
        </p:txBody>
      </p:sp>
      <p:sp>
        <p:nvSpPr>
          <p:cNvPr id="44" name="직사각형 43"/>
          <p:cNvSpPr/>
          <p:nvPr/>
        </p:nvSpPr>
        <p:spPr bwMode="auto">
          <a:xfrm>
            <a:off x="2219303" y="4898809"/>
            <a:ext cx="1075174" cy="5124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CIndex</a:t>
            </a:r>
            <a:endParaRPr lang="ko-KR" altLang="en-US" sz="1400" dirty="0"/>
          </a:p>
        </p:txBody>
      </p:sp>
      <p:cxnSp>
        <p:nvCxnSpPr>
          <p:cNvPr id="45" name="꺾인 연결선 44"/>
          <p:cNvCxnSpPr>
            <a:stCxn id="43" idx="3"/>
            <a:endCxn id="41" idx="2"/>
          </p:cNvCxnSpPr>
          <p:nvPr/>
        </p:nvCxnSpPr>
        <p:spPr bwMode="auto">
          <a:xfrm flipV="1">
            <a:off x="4665559" y="4839169"/>
            <a:ext cx="714478" cy="315873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6" name="꺾인 연결선 45"/>
          <p:cNvCxnSpPr>
            <a:stCxn id="42" idx="2"/>
            <a:endCxn id="34" idx="1"/>
          </p:cNvCxnSpPr>
          <p:nvPr/>
        </p:nvCxnSpPr>
        <p:spPr bwMode="auto">
          <a:xfrm rot="16200000" flipH="1">
            <a:off x="1205692" y="5591391"/>
            <a:ext cx="1135367" cy="77513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092550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5</a:t>
            </a:fld>
            <a:endParaRPr lang="en-US" altLang="ko-KR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ko-KR"/>
              <a:t>Sungwoon Choi 2021</a:t>
            </a:r>
            <a:endParaRPr lang="en-US" altLang="ko-KR" dirty="0"/>
          </a:p>
        </p:txBody>
      </p:sp>
      <p:sp>
        <p:nvSpPr>
          <p:cNvPr id="5" name="내용 개체 틀 4"/>
          <p:cNvSpPr>
            <a:spLocks noGrp="1"/>
          </p:cNvSpPr>
          <p:nvPr>
            <p:ph sz="half" idx="12"/>
          </p:nvPr>
        </p:nvSpPr>
        <p:spPr>
          <a:xfrm>
            <a:off x="423863" y="1216025"/>
            <a:ext cx="4435475" cy="5813425"/>
          </a:xfrm>
        </p:spPr>
        <p:txBody>
          <a:bodyPr/>
          <a:lstStyle/>
          <a:p>
            <a:r>
              <a:rPr lang="ko-KR" altLang="en-US" dirty="0"/>
              <a:t>내용</a:t>
            </a:r>
            <a:endParaRPr lang="en-US" altLang="ko-KR" dirty="0"/>
          </a:p>
          <a:p>
            <a:pPr lvl="1"/>
            <a:r>
              <a:rPr lang="ko-KR" altLang="en-US" dirty="0"/>
              <a:t>이론</a:t>
            </a:r>
            <a:endParaRPr lang="en-US" altLang="ko-KR" dirty="0"/>
          </a:p>
          <a:p>
            <a:pPr lvl="2"/>
            <a:r>
              <a:rPr lang="ko-KR" altLang="en-US" dirty="0"/>
              <a:t>매 강의 시간 컴퓨터 및 프로그래밍 기초 이론 설명</a:t>
            </a:r>
            <a:endParaRPr lang="en-US" altLang="ko-KR" dirty="0"/>
          </a:p>
          <a:p>
            <a:pPr lvl="1"/>
            <a:r>
              <a:rPr lang="ko-KR" altLang="en-US" dirty="0"/>
              <a:t>프로그래밍</a:t>
            </a:r>
            <a:endParaRPr lang="en-US" altLang="ko-KR" dirty="0"/>
          </a:p>
          <a:p>
            <a:pPr lvl="2"/>
            <a:r>
              <a:rPr lang="ko-KR" altLang="en-US" dirty="0"/>
              <a:t>전 시간에 부여 된 과제를 설명</a:t>
            </a:r>
            <a:endParaRPr lang="en-US" altLang="ko-KR" dirty="0"/>
          </a:p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ko-KR" altLang="en-US" dirty="0"/>
              <a:t>매 시간 자동으로 부여</a:t>
            </a:r>
            <a:endParaRPr lang="en-US" altLang="ko-KR" dirty="0"/>
          </a:p>
          <a:p>
            <a:pPr lvl="1"/>
            <a:r>
              <a:rPr lang="ko-KR" altLang="en-US" dirty="0"/>
              <a:t>다음 수업 시간 전일 자정까지 제출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종류</a:t>
            </a:r>
            <a:endParaRPr lang="en-US" altLang="ko-KR" dirty="0"/>
          </a:p>
          <a:p>
            <a:pPr lvl="2"/>
            <a:r>
              <a:rPr lang="ko-KR" altLang="en-US" dirty="0"/>
              <a:t>이론 보고서</a:t>
            </a:r>
            <a:endParaRPr lang="en-US" altLang="ko-KR" dirty="0"/>
          </a:p>
          <a:p>
            <a:pPr lvl="3"/>
            <a:r>
              <a:rPr lang="ko-KR" altLang="en-US" dirty="0"/>
              <a:t>강의 시간 설명 한 이론 내용을 보고서로 작성</a:t>
            </a:r>
            <a:endParaRPr lang="en-US" altLang="ko-KR" dirty="0"/>
          </a:p>
          <a:p>
            <a:pPr lvl="2"/>
            <a:r>
              <a:rPr lang="ko-KR" altLang="en-US" dirty="0"/>
              <a:t>프로그래밍</a:t>
            </a:r>
            <a:endParaRPr lang="en-US" altLang="ko-KR" dirty="0"/>
          </a:p>
          <a:p>
            <a:pPr lvl="3"/>
            <a:r>
              <a:rPr lang="ko-KR" altLang="en-US" dirty="0"/>
              <a:t>매 시간 부여된 프로그램 과제 작성</a:t>
            </a:r>
            <a:endParaRPr lang="en-US" altLang="ko-KR" dirty="0"/>
          </a:p>
        </p:txBody>
      </p:sp>
      <p:sp>
        <p:nvSpPr>
          <p:cNvPr id="6" name="내용 개체 틀 5"/>
          <p:cNvSpPr>
            <a:spLocks noGrp="1"/>
          </p:cNvSpPr>
          <p:nvPr>
            <p:ph sz="half" idx="13"/>
          </p:nvPr>
        </p:nvSpPr>
        <p:spPr>
          <a:xfrm>
            <a:off x="5075238" y="1216025"/>
            <a:ext cx="4624387" cy="5813425"/>
          </a:xfrm>
        </p:spPr>
        <p:txBody>
          <a:bodyPr/>
          <a:lstStyle/>
          <a:p>
            <a:r>
              <a:rPr lang="ko-KR" altLang="en-US" dirty="0"/>
              <a:t>수강 요령</a:t>
            </a:r>
            <a:endParaRPr lang="en-US" altLang="ko-KR" dirty="0"/>
          </a:p>
          <a:p>
            <a:pPr lvl="1"/>
            <a:r>
              <a:rPr lang="ko-KR" altLang="en-US" dirty="0"/>
              <a:t>이론</a:t>
            </a:r>
            <a:endParaRPr lang="en-US" altLang="ko-KR" dirty="0"/>
          </a:p>
          <a:p>
            <a:pPr lvl="2"/>
            <a:r>
              <a:rPr lang="ko-KR" altLang="en-US" dirty="0"/>
              <a:t>수업 시간에 설명하는 내용을 최대한 필기하고</a:t>
            </a:r>
            <a:endParaRPr lang="en-US" altLang="ko-KR" dirty="0"/>
          </a:p>
          <a:p>
            <a:pPr lvl="2"/>
            <a:r>
              <a:rPr lang="ko-KR" altLang="en-US" dirty="0"/>
              <a:t>이해가 안되거나 좀더 구체적인 내용이 필요한 경우 다른 자료를 참조하여 보강된 보고서를 작성</a:t>
            </a:r>
            <a:endParaRPr lang="en-US" altLang="ko-KR" dirty="0"/>
          </a:p>
          <a:p>
            <a:pPr lvl="1"/>
            <a:r>
              <a:rPr lang="ko-KR" altLang="en-US" dirty="0"/>
              <a:t>프로그래밍</a:t>
            </a:r>
            <a:endParaRPr lang="en-US" altLang="ko-KR" dirty="0"/>
          </a:p>
          <a:p>
            <a:pPr lvl="2"/>
            <a:r>
              <a:rPr lang="ko-KR" altLang="en-US" dirty="0"/>
              <a:t>부여된 과제를 스스로 해결하여 제출</a:t>
            </a:r>
            <a:endParaRPr lang="en-US" altLang="ko-KR" dirty="0"/>
          </a:p>
          <a:p>
            <a:pPr lvl="3"/>
            <a:r>
              <a:rPr lang="ko-KR" altLang="en-US" dirty="0"/>
              <a:t>자율적 작성 </a:t>
            </a:r>
            <a:r>
              <a:rPr lang="en-US" altLang="ko-KR" dirty="0"/>
              <a:t>– </a:t>
            </a:r>
            <a:r>
              <a:rPr lang="ko-KR" altLang="en-US" dirty="0"/>
              <a:t>수업 시간에 설명 없음</a:t>
            </a:r>
            <a:endParaRPr lang="en-US" altLang="ko-KR" dirty="0"/>
          </a:p>
          <a:p>
            <a:pPr lvl="4"/>
            <a:r>
              <a:rPr lang="ko-KR" altLang="en-US" dirty="0"/>
              <a:t>인터넷이나 참고자료를 활용하여 스스로 작성</a:t>
            </a:r>
            <a:endParaRPr lang="en-US" altLang="ko-KR" dirty="0"/>
          </a:p>
          <a:p>
            <a:pPr lvl="3"/>
            <a:r>
              <a:rPr lang="ko-KR" altLang="en-US" dirty="0"/>
              <a:t>팀 구성을 통한 토의 및 협의</a:t>
            </a:r>
            <a:endParaRPr lang="en-US" altLang="ko-KR" dirty="0"/>
          </a:p>
          <a:p>
            <a:pPr lvl="2"/>
            <a:r>
              <a:rPr lang="ko-KR" altLang="en-US" dirty="0"/>
              <a:t>해당 과제는 다음 수업 시간에 설명</a:t>
            </a:r>
            <a:endParaRPr lang="en-US" altLang="ko-KR" dirty="0"/>
          </a:p>
          <a:p>
            <a:pPr lvl="3"/>
            <a:r>
              <a:rPr lang="ko-KR" altLang="en-US" dirty="0"/>
              <a:t>본인의 과제와 비교하여 학습</a:t>
            </a:r>
            <a:endParaRPr lang="en-US" altLang="ko-KR" dirty="0"/>
          </a:p>
          <a:p>
            <a:r>
              <a:rPr lang="ko-KR" altLang="en-US" dirty="0"/>
              <a:t>팀 구성</a:t>
            </a:r>
            <a:endParaRPr lang="en-US" altLang="ko-KR" dirty="0"/>
          </a:p>
          <a:p>
            <a:pPr lvl="1"/>
            <a:r>
              <a:rPr lang="ko-KR" altLang="en-US" dirty="0"/>
              <a:t>자율적 구성</a:t>
            </a:r>
            <a:r>
              <a:rPr lang="en-US" altLang="ko-KR" dirty="0"/>
              <a:t>: 3~4</a:t>
            </a:r>
            <a:r>
              <a:rPr lang="ko-KR" altLang="en-US" dirty="0"/>
              <a:t>명</a:t>
            </a:r>
            <a:endParaRPr lang="en-US" altLang="ko-KR" dirty="0"/>
          </a:p>
          <a:p>
            <a:pPr lvl="1"/>
            <a:r>
              <a:rPr lang="ko-KR" altLang="en-US" dirty="0"/>
              <a:t>공동 학습 및 토의</a:t>
            </a:r>
            <a:endParaRPr lang="en-US" altLang="ko-KR" dirty="0"/>
          </a:p>
          <a:p>
            <a:pPr lvl="2"/>
            <a:r>
              <a:rPr lang="ko-KR" altLang="en-US" dirty="0"/>
              <a:t>단 보고서 및 프로그래밍은 개인적으로 작성</a:t>
            </a:r>
            <a:endParaRPr lang="en-US" altLang="ko-KR" dirty="0"/>
          </a:p>
          <a:p>
            <a:pPr lvl="2"/>
            <a:r>
              <a:rPr lang="ko-KR" altLang="en-US" dirty="0"/>
              <a:t>타 팀원과 동일 할 경우 부정행위로 간주</a:t>
            </a:r>
            <a:endParaRPr lang="en-US" altLang="ko-KR" dirty="0"/>
          </a:p>
          <a:p>
            <a:pPr lvl="1"/>
            <a:r>
              <a:rPr lang="ko-KR" altLang="en-US" dirty="0"/>
              <a:t>팀 평균점수를 개인 성적 </a:t>
            </a:r>
            <a:r>
              <a:rPr lang="en-US" altLang="ko-KR" dirty="0"/>
              <a:t>10% </a:t>
            </a:r>
            <a:r>
              <a:rPr lang="ko-KR" altLang="en-US" dirty="0"/>
              <a:t>반영</a:t>
            </a:r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2048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41"/>
    </mc:Choice>
    <mc:Fallback xmlns="">
      <p:transition spd="slow" advTm="16341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ko-KR" altLang="en-US" dirty="0"/>
              <a:t>시나리오</a:t>
            </a:r>
            <a:endParaRPr lang="en-US" altLang="ko-KR" dirty="0"/>
          </a:p>
          <a:p>
            <a:pPr lvl="2"/>
            <a:r>
              <a:rPr lang="en-US" altLang="ko-KR" dirty="0"/>
              <a:t>Event + </a:t>
            </a:r>
            <a:r>
              <a:rPr lang="ko-KR" altLang="en-US" dirty="0"/>
              <a:t>상태 </a:t>
            </a:r>
            <a:r>
              <a:rPr lang="en-US" altLang="ko-KR" dirty="0"/>
              <a:t>+ </a:t>
            </a:r>
            <a:r>
              <a:rPr lang="ko-KR" altLang="en-US" dirty="0"/>
              <a:t>제약조건 </a:t>
            </a:r>
            <a:r>
              <a:rPr lang="en-US" altLang="ko-KR" dirty="0">
                <a:sym typeface="Wingdings" panose="05000000000000000000" pitchFamily="2" charset="2"/>
              </a:rPr>
              <a:t> Action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50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218386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User Requirements</a:t>
            </a:r>
          </a:p>
          <a:p>
            <a:pPr lvl="2"/>
            <a:r>
              <a:rPr lang="en-US" altLang="ko-KR" dirty="0"/>
              <a:t>Scenario</a:t>
            </a:r>
          </a:p>
          <a:p>
            <a:pPr lvl="3"/>
            <a:r>
              <a:rPr lang="en-US" altLang="ko-KR" dirty="0"/>
              <a:t>User Input</a:t>
            </a:r>
          </a:p>
          <a:p>
            <a:pPr lvl="3"/>
            <a:r>
              <a:rPr lang="en-US" altLang="ko-KR" dirty="0"/>
              <a:t>System Reply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2023-05-17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51</a:t>
            </a:fld>
            <a:endParaRPr lang="en-US" altLang="ko-KR"/>
          </a:p>
        </p:txBody>
      </p:sp>
      <p:sp>
        <p:nvSpPr>
          <p:cNvPr id="9" name="직사각형 8"/>
          <p:cNvSpPr/>
          <p:nvPr/>
        </p:nvSpPr>
        <p:spPr bwMode="auto">
          <a:xfrm>
            <a:off x="1007507" y="6078454"/>
            <a:ext cx="1428960" cy="5526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Requirements</a:t>
            </a:r>
            <a:endParaRPr lang="ko-KR" altLang="en-US" sz="1400" dirty="0"/>
          </a:p>
        </p:txBody>
      </p:sp>
      <p:sp>
        <p:nvSpPr>
          <p:cNvPr id="10" name="직사각형 9"/>
          <p:cNvSpPr/>
          <p:nvPr/>
        </p:nvSpPr>
        <p:spPr bwMode="auto">
          <a:xfrm>
            <a:off x="2639308" y="6078453"/>
            <a:ext cx="1428960" cy="55265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Analysis</a:t>
            </a:r>
            <a:endParaRPr lang="ko-KR" altLang="en-US" sz="1400" dirty="0"/>
          </a:p>
        </p:txBody>
      </p:sp>
      <p:sp>
        <p:nvSpPr>
          <p:cNvPr id="11" name="직사각형 10"/>
          <p:cNvSpPr/>
          <p:nvPr/>
        </p:nvSpPr>
        <p:spPr bwMode="auto">
          <a:xfrm>
            <a:off x="4271109" y="6078453"/>
            <a:ext cx="1428960" cy="55265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Design</a:t>
            </a:r>
            <a:endParaRPr lang="ko-KR" altLang="en-US" sz="1400" dirty="0"/>
          </a:p>
        </p:txBody>
      </p:sp>
      <p:sp>
        <p:nvSpPr>
          <p:cNvPr id="12" name="직사각형 11"/>
          <p:cNvSpPr/>
          <p:nvPr/>
        </p:nvSpPr>
        <p:spPr bwMode="auto">
          <a:xfrm>
            <a:off x="5902910" y="6078452"/>
            <a:ext cx="1428960" cy="55265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Implementation</a:t>
            </a:r>
            <a:endParaRPr lang="ko-KR" altLang="en-US" sz="1400" dirty="0"/>
          </a:p>
        </p:txBody>
      </p:sp>
      <p:sp>
        <p:nvSpPr>
          <p:cNvPr id="13" name="직사각형 12"/>
          <p:cNvSpPr/>
          <p:nvPr/>
        </p:nvSpPr>
        <p:spPr bwMode="auto">
          <a:xfrm>
            <a:off x="7534711" y="6078451"/>
            <a:ext cx="1428960" cy="55265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Test</a:t>
            </a:r>
            <a:endParaRPr lang="ko-KR" altLang="en-US" sz="1400" dirty="0"/>
          </a:p>
        </p:txBody>
      </p:sp>
      <p:sp>
        <p:nvSpPr>
          <p:cNvPr id="42" name="내용 개체 틀 4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8216857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사용자 시나리오</a:t>
            </a:r>
            <a:endParaRPr lang="en-US" altLang="ko-KR" dirty="0"/>
          </a:p>
          <a:p>
            <a:pPr lvl="1"/>
            <a:r>
              <a:rPr lang="ko-KR" altLang="en-US" dirty="0"/>
              <a:t>예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/>
              <a:t>강좌 선택</a:t>
            </a:r>
            <a:endParaRPr lang="en-US" altLang="ko-KR" dirty="0"/>
          </a:p>
          <a:p>
            <a:pPr lvl="2"/>
            <a:r>
              <a:rPr lang="ko-KR" altLang="en-US" dirty="0"/>
              <a:t>미리 담기</a:t>
            </a:r>
            <a:endParaRPr lang="en-US" altLang="ko-KR" dirty="0"/>
          </a:p>
          <a:p>
            <a:pPr lvl="2"/>
            <a:r>
              <a:rPr lang="ko-KR" altLang="en-US" dirty="0"/>
              <a:t>수강 신청</a:t>
            </a:r>
            <a:r>
              <a:rPr lang="en-US" altLang="ko-KR" dirty="0"/>
              <a:t>/</a:t>
            </a:r>
            <a:r>
              <a:rPr lang="ko-KR" altLang="en-US" dirty="0"/>
              <a:t>삭제</a:t>
            </a:r>
          </a:p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52</a:t>
            </a:fld>
            <a:endParaRPr lang="en-US" altLang="ko-KR"/>
          </a:p>
        </p:txBody>
      </p:sp>
      <p:graphicFrame>
        <p:nvGraphicFramePr>
          <p:cNvPr id="8" name="내용 개체 틀 4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8672411"/>
              </p:ext>
            </p:extLst>
          </p:nvPr>
        </p:nvGraphicFramePr>
        <p:xfrm>
          <a:off x="4666437" y="1008865"/>
          <a:ext cx="3990392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5196">
                  <a:extLst>
                    <a:ext uri="{9D8B030D-6E8A-4147-A177-3AD203B41FA5}">
                      <a16:colId xmlns:a16="http://schemas.microsoft.com/office/drawing/2014/main" val="2845581195"/>
                    </a:ext>
                  </a:extLst>
                </a:gridCol>
                <a:gridCol w="1995196">
                  <a:extLst>
                    <a:ext uri="{9D8B030D-6E8A-4147-A177-3AD203B41FA5}">
                      <a16:colId xmlns:a16="http://schemas.microsoft.com/office/drawing/2014/main" val="1871835933"/>
                    </a:ext>
                  </a:extLst>
                </a:gridCol>
              </a:tblGrid>
              <a:tr h="25532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User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System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4937247"/>
                  </a:ext>
                </a:extLst>
              </a:tr>
              <a:tr h="25532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강좌 </a:t>
                      </a:r>
                      <a:r>
                        <a:rPr lang="ko-KR" altLang="en-US" sz="1200" dirty="0" err="1"/>
                        <a:t>검핵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241317"/>
                  </a:ext>
                </a:extLst>
              </a:tr>
              <a:tr h="255329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강좌 리스트 출력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344763"/>
                  </a:ext>
                </a:extLst>
              </a:tr>
              <a:tr h="255329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캠퍼스 리스트 출력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048272"/>
                  </a:ext>
                </a:extLst>
              </a:tr>
              <a:tr h="25532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캠퍼스 선택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986699"/>
                  </a:ext>
                </a:extLst>
              </a:tr>
              <a:tr h="255329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8725920"/>
                  </a:ext>
                </a:extLst>
              </a:tr>
              <a:tr h="255329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218949"/>
                  </a:ext>
                </a:extLst>
              </a:tr>
              <a:tr h="255329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672064"/>
                  </a:ext>
                </a:extLst>
              </a:tr>
              <a:tr h="255329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410979"/>
                  </a:ext>
                </a:extLst>
              </a:tr>
              <a:tr h="255329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352647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5234759" y="4421139"/>
            <a:ext cx="442128" cy="794092"/>
            <a:chOff x="924448" y="2883877"/>
            <a:chExt cx="743578" cy="1143050"/>
          </a:xfrm>
        </p:grpSpPr>
        <p:sp>
          <p:nvSpPr>
            <p:cNvPr id="10" name="타원 9"/>
            <p:cNvSpPr/>
            <p:nvPr/>
          </p:nvSpPr>
          <p:spPr bwMode="auto">
            <a:xfrm>
              <a:off x="1107651" y="2883877"/>
              <a:ext cx="400394" cy="37178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400"/>
            </a:p>
          </p:txBody>
        </p:sp>
        <p:cxnSp>
          <p:nvCxnSpPr>
            <p:cNvPr id="11" name="직선 연결선 10"/>
            <p:cNvCxnSpPr/>
            <p:nvPr/>
          </p:nvCxnSpPr>
          <p:spPr bwMode="auto">
            <a:xfrm>
              <a:off x="924448" y="3496826"/>
              <a:ext cx="74357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직선 연결선 11"/>
            <p:cNvCxnSpPr>
              <a:stCxn id="10" idx="4"/>
            </p:cNvCxnSpPr>
            <p:nvPr/>
          </p:nvCxnSpPr>
          <p:spPr bwMode="auto">
            <a:xfrm flipH="1">
              <a:off x="1306286" y="3255666"/>
              <a:ext cx="1562" cy="53010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직선 연결선 12"/>
            <p:cNvCxnSpPr/>
            <p:nvPr/>
          </p:nvCxnSpPr>
          <p:spPr bwMode="auto">
            <a:xfrm flipH="1">
              <a:off x="1023601" y="3737987"/>
              <a:ext cx="282685" cy="2889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직선 연결선 13"/>
            <p:cNvCxnSpPr/>
            <p:nvPr/>
          </p:nvCxnSpPr>
          <p:spPr bwMode="auto">
            <a:xfrm>
              <a:off x="1306286" y="3761877"/>
              <a:ext cx="201759" cy="24495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5" name="직사각형 14"/>
          <p:cNvSpPr/>
          <p:nvPr/>
        </p:nvSpPr>
        <p:spPr bwMode="auto">
          <a:xfrm>
            <a:off x="6283933" y="4190163"/>
            <a:ext cx="1543733" cy="12560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System</a:t>
            </a:r>
            <a:endParaRPr lang="ko-KR" altLang="en-US" sz="1400" dirty="0"/>
          </a:p>
        </p:txBody>
      </p:sp>
      <p:sp>
        <p:nvSpPr>
          <p:cNvPr id="16" name="오른쪽 화살표 15"/>
          <p:cNvSpPr/>
          <p:nvPr/>
        </p:nvSpPr>
        <p:spPr bwMode="auto">
          <a:xfrm>
            <a:off x="5794994" y="4421139"/>
            <a:ext cx="330497" cy="44242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7" name="왼쪽 화살표 16"/>
          <p:cNvSpPr/>
          <p:nvPr/>
        </p:nvSpPr>
        <p:spPr bwMode="auto">
          <a:xfrm>
            <a:off x="5764535" y="4899013"/>
            <a:ext cx="291721" cy="431706"/>
          </a:xfrm>
          <a:prstGeom prst="lef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8" name="직사각형 17"/>
          <p:cNvSpPr/>
          <p:nvPr/>
        </p:nvSpPr>
        <p:spPr>
          <a:xfrm>
            <a:off x="5201560" y="4019290"/>
            <a:ext cx="5629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User</a:t>
            </a:r>
            <a:endParaRPr lang="ko-KR" altLang="en-US" sz="1400" dirty="0"/>
          </a:p>
        </p:txBody>
      </p:sp>
      <p:grpSp>
        <p:nvGrpSpPr>
          <p:cNvPr id="19" name="그룹 18"/>
          <p:cNvGrpSpPr/>
          <p:nvPr/>
        </p:nvGrpSpPr>
        <p:grpSpPr>
          <a:xfrm>
            <a:off x="7306672" y="4449917"/>
            <a:ext cx="442128" cy="794092"/>
            <a:chOff x="924448" y="2883877"/>
            <a:chExt cx="743578" cy="1143050"/>
          </a:xfrm>
        </p:grpSpPr>
        <p:sp>
          <p:nvSpPr>
            <p:cNvPr id="20" name="타원 19"/>
            <p:cNvSpPr/>
            <p:nvPr/>
          </p:nvSpPr>
          <p:spPr bwMode="auto">
            <a:xfrm>
              <a:off x="1107651" y="2883877"/>
              <a:ext cx="400394" cy="37178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400"/>
            </a:p>
          </p:txBody>
        </p:sp>
        <p:cxnSp>
          <p:nvCxnSpPr>
            <p:cNvPr id="21" name="직선 연결선 20"/>
            <p:cNvCxnSpPr/>
            <p:nvPr/>
          </p:nvCxnSpPr>
          <p:spPr bwMode="auto">
            <a:xfrm>
              <a:off x="924448" y="3496826"/>
              <a:ext cx="74357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직선 연결선 21"/>
            <p:cNvCxnSpPr>
              <a:stCxn id="20" idx="4"/>
            </p:cNvCxnSpPr>
            <p:nvPr/>
          </p:nvCxnSpPr>
          <p:spPr bwMode="auto">
            <a:xfrm flipH="1">
              <a:off x="1306286" y="3255666"/>
              <a:ext cx="1562" cy="53010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직선 연결선 22"/>
            <p:cNvCxnSpPr/>
            <p:nvPr/>
          </p:nvCxnSpPr>
          <p:spPr bwMode="auto">
            <a:xfrm flipH="1">
              <a:off x="1023601" y="3737987"/>
              <a:ext cx="282685" cy="2889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직선 연결선 23"/>
            <p:cNvCxnSpPr/>
            <p:nvPr/>
          </p:nvCxnSpPr>
          <p:spPr bwMode="auto">
            <a:xfrm>
              <a:off x="1306286" y="3761877"/>
              <a:ext cx="201759" cy="24495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5" name="직사각형 24"/>
          <p:cNvSpPr/>
          <p:nvPr/>
        </p:nvSpPr>
        <p:spPr>
          <a:xfrm>
            <a:off x="7228448" y="5561320"/>
            <a:ext cx="8018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Domain</a:t>
            </a:r>
          </a:p>
          <a:p>
            <a:r>
              <a:rPr lang="en-US" altLang="ko-KR" sz="1400" dirty="0"/>
              <a:t>Expert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190671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Analysis</a:t>
            </a:r>
          </a:p>
          <a:p>
            <a:pPr lvl="1"/>
            <a:r>
              <a:rPr lang="en-US" altLang="ko-KR" dirty="0"/>
              <a:t>Domain Knowledge</a:t>
            </a:r>
          </a:p>
          <a:p>
            <a:pPr lvl="2"/>
            <a:r>
              <a:rPr lang="ko-KR" altLang="en-US" dirty="0"/>
              <a:t>수강</a:t>
            </a:r>
            <a:r>
              <a:rPr lang="en-US" altLang="ko-KR" dirty="0"/>
              <a:t> </a:t>
            </a:r>
            <a:r>
              <a:rPr lang="ko-KR" altLang="en-US" dirty="0"/>
              <a:t>신청</a:t>
            </a:r>
            <a:endParaRPr lang="en-US" altLang="ko-KR" dirty="0"/>
          </a:p>
          <a:p>
            <a:pPr lvl="3"/>
            <a:r>
              <a:rPr lang="ko-KR" altLang="en-US" dirty="0"/>
              <a:t>일력</a:t>
            </a:r>
            <a:r>
              <a:rPr lang="en-US" altLang="ko-KR" dirty="0"/>
              <a:t>- </a:t>
            </a:r>
            <a:r>
              <a:rPr lang="ko-KR" altLang="en-US" dirty="0"/>
              <a:t>강좌 리스트</a:t>
            </a:r>
            <a:endParaRPr lang="en-US" altLang="ko-KR" dirty="0"/>
          </a:p>
          <a:p>
            <a:pPr lvl="3"/>
            <a:r>
              <a:rPr lang="ko-KR" altLang="en-US" dirty="0"/>
              <a:t>출력 </a:t>
            </a:r>
            <a:r>
              <a:rPr lang="en-US" altLang="ko-KR" dirty="0"/>
              <a:t>- </a:t>
            </a:r>
            <a:r>
              <a:rPr lang="ko-KR" altLang="en-US" dirty="0"/>
              <a:t>수강신청 리스트</a:t>
            </a:r>
          </a:p>
        </p:txBody>
      </p:sp>
      <p:sp>
        <p:nvSpPr>
          <p:cNvPr id="50" name="내용 개체 틀 4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/>
              <a:t>Function</a:t>
            </a:r>
          </a:p>
          <a:p>
            <a:pPr lvl="1"/>
            <a:r>
              <a:rPr lang="en-US" altLang="ko-KR" dirty="0"/>
              <a:t>Service/Algorithm</a:t>
            </a:r>
          </a:p>
          <a:p>
            <a:pPr lvl="1"/>
            <a:r>
              <a:rPr lang="ko-KR" altLang="en-US" dirty="0"/>
              <a:t>입력</a:t>
            </a:r>
            <a:r>
              <a:rPr lang="en-US" altLang="ko-KR" dirty="0"/>
              <a:t>—(</a:t>
            </a:r>
            <a:r>
              <a:rPr lang="ko-KR" altLang="en-US" dirty="0"/>
              <a:t>규칙</a:t>
            </a:r>
            <a:r>
              <a:rPr lang="en-US" altLang="ko-KR" dirty="0"/>
              <a:t>)--&gt;</a:t>
            </a:r>
            <a:r>
              <a:rPr lang="ko-KR" altLang="en-US" dirty="0"/>
              <a:t>출력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53</a:t>
            </a:fld>
            <a:endParaRPr lang="en-US" altLang="ko-KR"/>
          </a:p>
        </p:txBody>
      </p:sp>
      <p:grpSp>
        <p:nvGrpSpPr>
          <p:cNvPr id="5" name="그룹 4"/>
          <p:cNvGrpSpPr/>
          <p:nvPr/>
        </p:nvGrpSpPr>
        <p:grpSpPr>
          <a:xfrm>
            <a:off x="1341974" y="2784290"/>
            <a:ext cx="442128" cy="794092"/>
            <a:chOff x="924448" y="2883877"/>
            <a:chExt cx="743578" cy="1143050"/>
          </a:xfrm>
        </p:grpSpPr>
        <p:sp>
          <p:nvSpPr>
            <p:cNvPr id="6" name="타원 5"/>
            <p:cNvSpPr/>
            <p:nvPr/>
          </p:nvSpPr>
          <p:spPr bwMode="auto">
            <a:xfrm>
              <a:off x="1107651" y="2883877"/>
              <a:ext cx="400394" cy="37178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400"/>
            </a:p>
          </p:txBody>
        </p:sp>
        <p:cxnSp>
          <p:nvCxnSpPr>
            <p:cNvPr id="7" name="직선 연결선 6"/>
            <p:cNvCxnSpPr/>
            <p:nvPr/>
          </p:nvCxnSpPr>
          <p:spPr bwMode="auto">
            <a:xfrm>
              <a:off x="924448" y="3496826"/>
              <a:ext cx="74357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직선 연결선 7"/>
            <p:cNvCxnSpPr>
              <a:stCxn id="6" idx="4"/>
            </p:cNvCxnSpPr>
            <p:nvPr/>
          </p:nvCxnSpPr>
          <p:spPr bwMode="auto">
            <a:xfrm flipH="1">
              <a:off x="1306286" y="3255666"/>
              <a:ext cx="1562" cy="53010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직선 연결선 8"/>
            <p:cNvCxnSpPr/>
            <p:nvPr/>
          </p:nvCxnSpPr>
          <p:spPr bwMode="auto">
            <a:xfrm flipH="1">
              <a:off x="1023601" y="3737987"/>
              <a:ext cx="282685" cy="2889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직선 연결선 9"/>
            <p:cNvCxnSpPr/>
            <p:nvPr/>
          </p:nvCxnSpPr>
          <p:spPr bwMode="auto">
            <a:xfrm>
              <a:off x="1306286" y="3761877"/>
              <a:ext cx="201759" cy="24495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2" name="오른쪽 화살표 11"/>
          <p:cNvSpPr/>
          <p:nvPr/>
        </p:nvSpPr>
        <p:spPr bwMode="auto">
          <a:xfrm>
            <a:off x="1902209" y="2784290"/>
            <a:ext cx="330497" cy="44242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3" name="왼쪽 화살표 12"/>
          <p:cNvSpPr/>
          <p:nvPr/>
        </p:nvSpPr>
        <p:spPr bwMode="auto">
          <a:xfrm>
            <a:off x="1871750" y="3262164"/>
            <a:ext cx="291721" cy="431706"/>
          </a:xfrm>
          <a:prstGeom prst="lef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14" name="직사각형 13"/>
          <p:cNvSpPr/>
          <p:nvPr/>
        </p:nvSpPr>
        <p:spPr>
          <a:xfrm>
            <a:off x="1305711" y="2392744"/>
            <a:ext cx="5629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User</a:t>
            </a:r>
            <a:endParaRPr lang="ko-KR" altLang="en-US" sz="1400" dirty="0"/>
          </a:p>
        </p:txBody>
      </p:sp>
      <p:sp>
        <p:nvSpPr>
          <p:cNvPr id="22" name="직사각형 21"/>
          <p:cNvSpPr/>
          <p:nvPr/>
        </p:nvSpPr>
        <p:spPr bwMode="auto">
          <a:xfrm>
            <a:off x="2442594" y="2751643"/>
            <a:ext cx="1200776" cy="91694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Program</a:t>
            </a:r>
            <a:endParaRPr lang="ko-KR" altLang="en-US" sz="1400" dirty="0"/>
          </a:p>
        </p:txBody>
      </p:sp>
      <p:sp>
        <p:nvSpPr>
          <p:cNvPr id="23" name="순서도: 자기 디스크 22"/>
          <p:cNvSpPr/>
          <p:nvPr/>
        </p:nvSpPr>
        <p:spPr bwMode="auto">
          <a:xfrm>
            <a:off x="2442594" y="4049684"/>
            <a:ext cx="1135314" cy="602901"/>
          </a:xfrm>
          <a:prstGeom prst="flowChartMagneticDisk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Data</a:t>
            </a:r>
            <a:endParaRPr lang="ko-KR" altLang="en-US" sz="1400" dirty="0"/>
          </a:p>
        </p:txBody>
      </p:sp>
      <p:cxnSp>
        <p:nvCxnSpPr>
          <p:cNvPr id="25" name="직선 화살표 연결선 24"/>
          <p:cNvCxnSpPr/>
          <p:nvPr/>
        </p:nvCxnSpPr>
        <p:spPr bwMode="auto">
          <a:xfrm flipH="1">
            <a:off x="2772095" y="3668585"/>
            <a:ext cx="10049" cy="50751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직선 화살표 연결선 25"/>
          <p:cNvCxnSpPr/>
          <p:nvPr/>
        </p:nvCxnSpPr>
        <p:spPr bwMode="auto">
          <a:xfrm flipH="1" flipV="1">
            <a:off x="3294610" y="3708915"/>
            <a:ext cx="13608" cy="46718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0" name="타원 29"/>
          <p:cNvSpPr/>
          <p:nvPr/>
        </p:nvSpPr>
        <p:spPr bwMode="auto">
          <a:xfrm>
            <a:off x="5481168" y="1805039"/>
            <a:ext cx="392779" cy="24107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dirty="0"/>
          </a:p>
        </p:txBody>
      </p:sp>
      <p:sp>
        <p:nvSpPr>
          <p:cNvPr id="33" name="타원 32"/>
          <p:cNvSpPr/>
          <p:nvPr/>
        </p:nvSpPr>
        <p:spPr bwMode="auto">
          <a:xfrm>
            <a:off x="5567546" y="2214400"/>
            <a:ext cx="273652" cy="22301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dirty="0"/>
          </a:p>
        </p:txBody>
      </p:sp>
      <p:sp>
        <p:nvSpPr>
          <p:cNvPr id="34" name="타원 33"/>
          <p:cNvSpPr/>
          <p:nvPr/>
        </p:nvSpPr>
        <p:spPr bwMode="auto">
          <a:xfrm>
            <a:off x="5600295" y="2567067"/>
            <a:ext cx="273652" cy="22301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2</a:t>
            </a:r>
            <a:endParaRPr lang="ko-KR" altLang="en-US" sz="1400" dirty="0"/>
          </a:p>
        </p:txBody>
      </p:sp>
      <p:sp>
        <p:nvSpPr>
          <p:cNvPr id="35" name="타원 34"/>
          <p:cNvSpPr/>
          <p:nvPr/>
        </p:nvSpPr>
        <p:spPr bwMode="auto">
          <a:xfrm>
            <a:off x="5567546" y="3072034"/>
            <a:ext cx="273652" cy="22301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dirty="0"/>
          </a:p>
        </p:txBody>
      </p:sp>
      <p:sp>
        <p:nvSpPr>
          <p:cNvPr id="36" name="타원 35"/>
          <p:cNvSpPr/>
          <p:nvPr/>
        </p:nvSpPr>
        <p:spPr bwMode="auto">
          <a:xfrm>
            <a:off x="5482669" y="3494140"/>
            <a:ext cx="273652" cy="22301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dirty="0"/>
          </a:p>
        </p:txBody>
      </p:sp>
      <p:sp>
        <p:nvSpPr>
          <p:cNvPr id="37" name="타원 36"/>
          <p:cNvSpPr/>
          <p:nvPr/>
        </p:nvSpPr>
        <p:spPr bwMode="auto">
          <a:xfrm>
            <a:off x="6852783" y="1805039"/>
            <a:ext cx="392779" cy="241071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dirty="0"/>
          </a:p>
        </p:txBody>
      </p:sp>
      <p:sp>
        <p:nvSpPr>
          <p:cNvPr id="38" name="타원 37"/>
          <p:cNvSpPr/>
          <p:nvPr/>
        </p:nvSpPr>
        <p:spPr bwMode="auto">
          <a:xfrm>
            <a:off x="6939161" y="2214400"/>
            <a:ext cx="273652" cy="22301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dirty="0"/>
          </a:p>
        </p:txBody>
      </p:sp>
      <p:sp>
        <p:nvSpPr>
          <p:cNvPr id="39" name="타원 38"/>
          <p:cNvSpPr/>
          <p:nvPr/>
        </p:nvSpPr>
        <p:spPr bwMode="auto">
          <a:xfrm>
            <a:off x="6971910" y="2567067"/>
            <a:ext cx="273652" cy="22301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2</a:t>
            </a:r>
            <a:endParaRPr lang="ko-KR" altLang="en-US" sz="1400" dirty="0"/>
          </a:p>
        </p:txBody>
      </p:sp>
      <p:sp>
        <p:nvSpPr>
          <p:cNvPr id="40" name="타원 39"/>
          <p:cNvSpPr/>
          <p:nvPr/>
        </p:nvSpPr>
        <p:spPr bwMode="auto">
          <a:xfrm>
            <a:off x="6939161" y="3072034"/>
            <a:ext cx="273652" cy="22301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3</a:t>
            </a:r>
            <a:endParaRPr lang="ko-KR" altLang="en-US" sz="1400" dirty="0"/>
          </a:p>
        </p:txBody>
      </p:sp>
      <p:sp>
        <p:nvSpPr>
          <p:cNvPr id="41" name="타원 40"/>
          <p:cNvSpPr/>
          <p:nvPr/>
        </p:nvSpPr>
        <p:spPr bwMode="auto">
          <a:xfrm>
            <a:off x="6854284" y="3494140"/>
            <a:ext cx="273652" cy="22301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dirty="0"/>
          </a:p>
        </p:txBody>
      </p:sp>
      <p:cxnSp>
        <p:nvCxnSpPr>
          <p:cNvPr id="43" name="직선 화살표 연결선 42"/>
          <p:cNvCxnSpPr>
            <a:stCxn id="33" idx="6"/>
            <a:endCxn id="38" idx="2"/>
          </p:cNvCxnSpPr>
          <p:nvPr/>
        </p:nvCxnSpPr>
        <p:spPr bwMode="auto">
          <a:xfrm>
            <a:off x="5841198" y="2325907"/>
            <a:ext cx="1097963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직선 화살표 연결선 43"/>
          <p:cNvCxnSpPr>
            <a:stCxn id="34" idx="6"/>
            <a:endCxn id="39" idx="2"/>
          </p:cNvCxnSpPr>
          <p:nvPr/>
        </p:nvCxnSpPr>
        <p:spPr bwMode="auto">
          <a:xfrm>
            <a:off x="5873947" y="2678574"/>
            <a:ext cx="1097963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7" name="직선 화살표 연결선 46"/>
          <p:cNvCxnSpPr>
            <a:stCxn id="34" idx="6"/>
            <a:endCxn id="40" idx="2"/>
          </p:cNvCxnSpPr>
          <p:nvPr/>
        </p:nvCxnSpPr>
        <p:spPr bwMode="auto">
          <a:xfrm>
            <a:off x="5873947" y="2678574"/>
            <a:ext cx="1065214" cy="50496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직선 화살표 연결선 50"/>
          <p:cNvCxnSpPr>
            <a:stCxn id="35" idx="6"/>
            <a:endCxn id="38" idx="2"/>
          </p:cNvCxnSpPr>
          <p:nvPr/>
        </p:nvCxnSpPr>
        <p:spPr bwMode="auto">
          <a:xfrm flipV="1">
            <a:off x="5841198" y="2325907"/>
            <a:ext cx="1097963" cy="85763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4" name="타원 53"/>
          <p:cNvSpPr/>
          <p:nvPr/>
        </p:nvSpPr>
        <p:spPr bwMode="auto">
          <a:xfrm>
            <a:off x="2539440" y="5033684"/>
            <a:ext cx="1034980" cy="6273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ko-KR" altLang="en-US" sz="1400" dirty="0"/>
              <a:t>수강 신청</a:t>
            </a:r>
          </a:p>
        </p:txBody>
      </p:sp>
      <p:sp>
        <p:nvSpPr>
          <p:cNvPr id="55" name="직사각형 54"/>
          <p:cNvSpPr/>
          <p:nvPr/>
        </p:nvSpPr>
        <p:spPr bwMode="auto">
          <a:xfrm>
            <a:off x="1160958" y="5065347"/>
            <a:ext cx="1009098" cy="5948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ko-KR" altLang="en-US" sz="1400"/>
              <a:t>강좌 리스트</a:t>
            </a:r>
            <a:endParaRPr lang="ko-KR" altLang="en-US" sz="1400" dirty="0"/>
          </a:p>
        </p:txBody>
      </p:sp>
      <p:sp>
        <p:nvSpPr>
          <p:cNvPr id="56" name="직사각형 55"/>
          <p:cNvSpPr/>
          <p:nvPr/>
        </p:nvSpPr>
        <p:spPr bwMode="auto">
          <a:xfrm>
            <a:off x="3982002" y="5033684"/>
            <a:ext cx="1009098" cy="5948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ko-KR" altLang="en-US" sz="1400" dirty="0"/>
              <a:t>수강신청</a:t>
            </a:r>
            <a:r>
              <a:rPr lang="en-US" altLang="ko-KR" sz="1400" dirty="0"/>
              <a:t> </a:t>
            </a:r>
            <a:r>
              <a:rPr lang="ko-KR" altLang="en-US" sz="1400" dirty="0"/>
              <a:t> 리스트</a:t>
            </a:r>
            <a:endParaRPr lang="en-US" altLang="ko-KR" sz="1400" dirty="0"/>
          </a:p>
        </p:txBody>
      </p:sp>
      <p:cxnSp>
        <p:nvCxnSpPr>
          <p:cNvPr id="58" name="직선 화살표 연결선 57"/>
          <p:cNvCxnSpPr>
            <a:stCxn id="55" idx="3"/>
            <a:endCxn id="54" idx="2"/>
          </p:cNvCxnSpPr>
          <p:nvPr/>
        </p:nvCxnSpPr>
        <p:spPr bwMode="auto">
          <a:xfrm flipV="1">
            <a:off x="2170056" y="5347366"/>
            <a:ext cx="369384" cy="1541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9" name="직선 화살표 연결선 58"/>
          <p:cNvCxnSpPr>
            <a:stCxn id="54" idx="6"/>
            <a:endCxn id="56" idx="1"/>
          </p:cNvCxnSpPr>
          <p:nvPr/>
        </p:nvCxnSpPr>
        <p:spPr bwMode="auto">
          <a:xfrm flipV="1">
            <a:off x="3574420" y="5331120"/>
            <a:ext cx="407582" cy="1624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2" name="직사각형 61"/>
          <p:cNvSpPr/>
          <p:nvPr/>
        </p:nvSpPr>
        <p:spPr>
          <a:xfrm>
            <a:off x="1983206" y="5836087"/>
            <a:ext cx="22637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/>
              <a:t>Data-Flow Diagram (DFD)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354639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en-US" altLang="ko-KR" dirty="0"/>
              <a:t>Service</a:t>
            </a:r>
          </a:p>
          <a:p>
            <a:pPr lvl="2"/>
            <a:r>
              <a:rPr lang="ko-KR" altLang="en-US" dirty="0"/>
              <a:t>수강</a:t>
            </a:r>
            <a:r>
              <a:rPr lang="en-US" altLang="ko-KR" dirty="0"/>
              <a:t> </a:t>
            </a:r>
            <a:r>
              <a:rPr lang="ko-KR" altLang="en-US" dirty="0"/>
              <a:t>신청</a:t>
            </a:r>
            <a:endParaRPr lang="en-US" altLang="ko-KR" dirty="0"/>
          </a:p>
          <a:p>
            <a:pPr lvl="2"/>
            <a:r>
              <a:rPr lang="ko-KR" altLang="en-US" dirty="0"/>
              <a:t>미리 담기</a:t>
            </a:r>
            <a:endParaRPr lang="en-US" altLang="ko-KR" dirty="0"/>
          </a:p>
          <a:p>
            <a:pPr lvl="2"/>
            <a:r>
              <a:rPr lang="ko-KR" altLang="en-US" dirty="0"/>
              <a:t>강좌 검색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Class</a:t>
            </a:r>
            <a:r>
              <a:rPr lang="ko-KR" altLang="en-US" dirty="0"/>
              <a:t>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참고</a:t>
            </a:r>
            <a:endParaRPr lang="en-US" altLang="ko-KR" dirty="0"/>
          </a:p>
          <a:p>
            <a:pPr lvl="1"/>
            <a:r>
              <a:rPr lang="en-US" altLang="ko-KR" dirty="0"/>
              <a:t>Create/Read/Update/Delete (CRUD)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54</a:t>
            </a:fld>
            <a:endParaRPr lang="en-US" altLang="ko-KR"/>
          </a:p>
        </p:txBody>
      </p:sp>
      <p:sp>
        <p:nvSpPr>
          <p:cNvPr id="6" name="직사각형 5"/>
          <p:cNvSpPr/>
          <p:nvPr/>
        </p:nvSpPr>
        <p:spPr bwMode="auto">
          <a:xfrm>
            <a:off x="1245094" y="2714033"/>
            <a:ext cx="996453" cy="11947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ko-KR" altLang="en-US" sz="1400" dirty="0"/>
              <a:t>강좌 리스트</a:t>
            </a:r>
            <a:endParaRPr lang="en-US" altLang="ko-KR" sz="1400" dirty="0"/>
          </a:p>
          <a:p>
            <a:pPr marL="285750" indent="-285750" algn="ctr">
              <a:buFontTx/>
              <a:buChar char="-"/>
            </a:pPr>
            <a:r>
              <a:rPr lang="ko-KR" altLang="en-US" sz="1400" dirty="0"/>
              <a:t>보기</a:t>
            </a:r>
            <a:endParaRPr lang="en-US" altLang="ko-KR" sz="1400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3775753" y="2714033"/>
            <a:ext cx="977118" cy="11947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ko-KR" altLang="en-US" sz="1400" dirty="0"/>
              <a:t>수강신청</a:t>
            </a:r>
            <a:r>
              <a:rPr lang="en-US" altLang="ko-KR" sz="1400" dirty="0"/>
              <a:t> </a:t>
            </a:r>
            <a:r>
              <a:rPr lang="ko-KR" altLang="en-US" sz="1400" dirty="0"/>
              <a:t> 리스트</a:t>
            </a:r>
            <a:endParaRPr lang="en-US" altLang="ko-KR" sz="1400" dirty="0"/>
          </a:p>
          <a:p>
            <a:pPr marL="180975" indent="-180975" algn="ctr">
              <a:buFontTx/>
              <a:buChar char="-"/>
            </a:pPr>
            <a:r>
              <a:rPr lang="ko-KR" altLang="en-US" sz="1400" dirty="0"/>
              <a:t>보기</a:t>
            </a:r>
            <a:endParaRPr lang="en-US" altLang="ko-KR" sz="1400" dirty="0"/>
          </a:p>
          <a:p>
            <a:pPr marL="180975" indent="-180975" algn="ctr">
              <a:buFontTx/>
              <a:buChar char="-"/>
            </a:pPr>
            <a:r>
              <a:rPr lang="ko-KR" altLang="en-US" sz="1400" dirty="0"/>
              <a:t>추가</a:t>
            </a:r>
            <a:endParaRPr lang="en-US" altLang="ko-KR" sz="1400" dirty="0"/>
          </a:p>
          <a:p>
            <a:pPr marL="180975" indent="-180975" algn="ctr">
              <a:buFontTx/>
              <a:buChar char="-"/>
            </a:pPr>
            <a:r>
              <a:rPr lang="ko-KR" altLang="en-US" sz="1400" dirty="0"/>
              <a:t>삭제</a:t>
            </a:r>
          </a:p>
        </p:txBody>
      </p:sp>
      <p:sp>
        <p:nvSpPr>
          <p:cNvPr id="8" name="직사각형 7"/>
          <p:cNvSpPr/>
          <p:nvPr/>
        </p:nvSpPr>
        <p:spPr bwMode="auto">
          <a:xfrm>
            <a:off x="2510424" y="2714033"/>
            <a:ext cx="996452" cy="11947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ko-KR" altLang="en-US" sz="1400" dirty="0"/>
              <a:t>미리 담기 리스트</a:t>
            </a:r>
            <a:endParaRPr lang="en-US" altLang="ko-KR" sz="1400" dirty="0"/>
          </a:p>
          <a:p>
            <a:pPr marL="180975" indent="-180975" algn="ctr">
              <a:buFontTx/>
              <a:buChar char="-"/>
            </a:pPr>
            <a:r>
              <a:rPr lang="ko-KR" altLang="en-US" sz="1400" dirty="0"/>
              <a:t>보기</a:t>
            </a:r>
            <a:endParaRPr lang="en-US" altLang="ko-KR" sz="1400" dirty="0"/>
          </a:p>
          <a:p>
            <a:pPr marL="180975" indent="-180975" algn="ctr">
              <a:buFontTx/>
              <a:buChar char="-"/>
            </a:pPr>
            <a:r>
              <a:rPr lang="ko-KR" altLang="en-US" sz="1400" dirty="0"/>
              <a:t>추가</a:t>
            </a:r>
            <a:endParaRPr lang="en-US" altLang="ko-KR" sz="1400" dirty="0"/>
          </a:p>
          <a:p>
            <a:pPr marL="180975" indent="-180975" algn="ctr">
              <a:buFontTx/>
              <a:buChar char="-"/>
            </a:pPr>
            <a:r>
              <a:rPr lang="ko-KR" altLang="en-US" sz="1400" dirty="0"/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185999332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en-US" altLang="ko-KR" dirty="0"/>
              <a:t>Unified Modeling Language (UML)</a:t>
            </a:r>
          </a:p>
          <a:p>
            <a:pPr lvl="2"/>
            <a:r>
              <a:rPr lang="ko-KR" altLang="en-US" dirty="0"/>
              <a:t>설계</a:t>
            </a:r>
            <a:endParaRPr lang="en-US" altLang="ko-KR" dirty="0"/>
          </a:p>
          <a:p>
            <a:pPr lvl="3"/>
            <a:r>
              <a:rPr lang="en-US" altLang="ko-KR" dirty="0"/>
              <a:t>Class Diagram</a:t>
            </a:r>
          </a:p>
          <a:p>
            <a:pPr lvl="4"/>
            <a:r>
              <a:rPr lang="en-US" altLang="ko-KR" dirty="0"/>
              <a:t>Reverse Engineering</a:t>
            </a:r>
            <a:endParaRPr lang="ko-KR" altLang="en-US" dirty="0"/>
          </a:p>
          <a:p>
            <a:pPr lvl="2"/>
            <a:r>
              <a:rPr lang="ko-KR" altLang="en-US" dirty="0"/>
              <a:t>요구사항</a:t>
            </a:r>
            <a:endParaRPr lang="en-US" altLang="ko-KR" dirty="0"/>
          </a:p>
          <a:p>
            <a:pPr lvl="3"/>
            <a:r>
              <a:rPr lang="en-US" altLang="ko-KR" dirty="0"/>
              <a:t>Usecase Diagram</a:t>
            </a:r>
          </a:p>
          <a:p>
            <a:pPr lvl="4"/>
            <a:r>
              <a:rPr lang="en-US" altLang="ko-KR" dirty="0"/>
              <a:t>Activity Diagram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  <a:endParaRPr lang="en-US" altLang="ko-KR" dirty="0"/>
          </a:p>
          <a:p>
            <a:pPr lvl="1"/>
            <a:r>
              <a:rPr lang="en-US" altLang="ko-KR" dirty="0"/>
              <a:t>Usecase Scenario</a:t>
            </a:r>
          </a:p>
          <a:p>
            <a:pPr lvl="2"/>
            <a:r>
              <a:rPr lang="en-US" altLang="ko-KR" dirty="0"/>
              <a:t>Activity Diagram</a:t>
            </a:r>
          </a:p>
          <a:p>
            <a:pPr lvl="1"/>
            <a:r>
              <a:rPr lang="ko-KR" altLang="en-US" dirty="0"/>
              <a:t>구현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2023-05-22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55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4221652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Software Development Process</a:t>
            </a:r>
          </a:p>
          <a:p>
            <a:pPr lvl="1"/>
            <a:r>
              <a:rPr lang="en-US" altLang="ko-KR" dirty="0"/>
              <a:t>Waterfall</a:t>
            </a:r>
          </a:p>
          <a:p>
            <a:pPr lvl="1"/>
            <a:r>
              <a:rPr lang="en-US" altLang="ko-KR" dirty="0"/>
              <a:t>Iterative</a:t>
            </a:r>
          </a:p>
          <a:p>
            <a:pPr lvl="2"/>
            <a:r>
              <a:rPr lang="en-US" altLang="ko-KR" dirty="0"/>
              <a:t>Agile Process</a:t>
            </a:r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2023-05-24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56</a:t>
            </a:fld>
            <a:endParaRPr lang="en-US" altLang="ko-KR"/>
          </a:p>
        </p:txBody>
      </p:sp>
      <p:sp>
        <p:nvSpPr>
          <p:cNvPr id="7" name="오른쪽 화살표 6"/>
          <p:cNvSpPr/>
          <p:nvPr/>
        </p:nvSpPr>
        <p:spPr bwMode="auto">
          <a:xfrm>
            <a:off x="1069005" y="2592475"/>
            <a:ext cx="1607737" cy="823965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Requirements</a:t>
            </a:r>
            <a:r>
              <a:rPr lang="ko-KR" altLang="en-US" sz="1400" dirty="0"/>
              <a:t> </a:t>
            </a:r>
          </a:p>
        </p:txBody>
      </p:sp>
      <p:sp>
        <p:nvSpPr>
          <p:cNvPr id="8" name="오른쪽 화살표 7"/>
          <p:cNvSpPr/>
          <p:nvPr/>
        </p:nvSpPr>
        <p:spPr bwMode="auto">
          <a:xfrm>
            <a:off x="2702884" y="2592475"/>
            <a:ext cx="1607737" cy="823965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Analysis</a:t>
            </a:r>
            <a:r>
              <a:rPr lang="ko-KR" altLang="en-US" sz="1400" dirty="0"/>
              <a:t> </a:t>
            </a:r>
          </a:p>
        </p:txBody>
      </p:sp>
      <p:sp>
        <p:nvSpPr>
          <p:cNvPr id="9" name="오른쪽 화살표 8"/>
          <p:cNvSpPr/>
          <p:nvPr/>
        </p:nvSpPr>
        <p:spPr bwMode="auto">
          <a:xfrm>
            <a:off x="4310621" y="2592474"/>
            <a:ext cx="1607737" cy="823965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Design</a:t>
            </a:r>
            <a:r>
              <a:rPr lang="ko-KR" altLang="en-US" sz="1400" dirty="0"/>
              <a:t> </a:t>
            </a:r>
          </a:p>
        </p:txBody>
      </p:sp>
      <p:sp>
        <p:nvSpPr>
          <p:cNvPr id="10" name="오른쪽 화살표 9"/>
          <p:cNvSpPr/>
          <p:nvPr/>
        </p:nvSpPr>
        <p:spPr bwMode="auto">
          <a:xfrm>
            <a:off x="5918358" y="2592473"/>
            <a:ext cx="1607737" cy="823965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Implementation</a:t>
            </a:r>
            <a:r>
              <a:rPr lang="ko-KR" altLang="en-US" sz="1400" dirty="0"/>
              <a:t> </a:t>
            </a:r>
          </a:p>
        </p:txBody>
      </p:sp>
      <p:sp>
        <p:nvSpPr>
          <p:cNvPr id="11" name="오른쪽 화살표 10"/>
          <p:cNvSpPr/>
          <p:nvPr/>
        </p:nvSpPr>
        <p:spPr bwMode="auto">
          <a:xfrm>
            <a:off x="7552237" y="2592472"/>
            <a:ext cx="1607737" cy="823965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Test</a:t>
            </a:r>
            <a:r>
              <a:rPr lang="ko-KR" altLang="en-US" sz="1400" dirty="0"/>
              <a:t> </a:t>
            </a:r>
          </a:p>
        </p:txBody>
      </p:sp>
      <p:grpSp>
        <p:nvGrpSpPr>
          <p:cNvPr id="27" name="그룹 26"/>
          <p:cNvGrpSpPr/>
          <p:nvPr/>
        </p:nvGrpSpPr>
        <p:grpSpPr>
          <a:xfrm>
            <a:off x="1430745" y="3454622"/>
            <a:ext cx="442128" cy="794092"/>
            <a:chOff x="924448" y="2883877"/>
            <a:chExt cx="743578" cy="1143050"/>
          </a:xfrm>
        </p:grpSpPr>
        <p:sp>
          <p:nvSpPr>
            <p:cNvPr id="28" name="타원 27"/>
            <p:cNvSpPr/>
            <p:nvPr/>
          </p:nvSpPr>
          <p:spPr bwMode="auto">
            <a:xfrm>
              <a:off x="1107651" y="2883877"/>
              <a:ext cx="400394" cy="37178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400"/>
            </a:p>
          </p:txBody>
        </p:sp>
        <p:cxnSp>
          <p:nvCxnSpPr>
            <p:cNvPr id="29" name="직선 연결선 28"/>
            <p:cNvCxnSpPr/>
            <p:nvPr/>
          </p:nvCxnSpPr>
          <p:spPr bwMode="auto">
            <a:xfrm>
              <a:off x="924448" y="3496826"/>
              <a:ext cx="74357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" name="직선 연결선 29"/>
            <p:cNvCxnSpPr>
              <a:stCxn id="28" idx="4"/>
            </p:cNvCxnSpPr>
            <p:nvPr/>
          </p:nvCxnSpPr>
          <p:spPr bwMode="auto">
            <a:xfrm flipH="1">
              <a:off x="1306286" y="3255666"/>
              <a:ext cx="1562" cy="53010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" name="직선 연결선 30"/>
            <p:cNvCxnSpPr/>
            <p:nvPr/>
          </p:nvCxnSpPr>
          <p:spPr bwMode="auto">
            <a:xfrm flipH="1">
              <a:off x="1023601" y="3737987"/>
              <a:ext cx="282685" cy="2889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2" name="직선 연결선 31"/>
            <p:cNvCxnSpPr/>
            <p:nvPr/>
          </p:nvCxnSpPr>
          <p:spPr bwMode="auto">
            <a:xfrm>
              <a:off x="1306286" y="3761877"/>
              <a:ext cx="201759" cy="24495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3" name="그룹 32"/>
          <p:cNvGrpSpPr/>
          <p:nvPr/>
        </p:nvGrpSpPr>
        <p:grpSpPr>
          <a:xfrm>
            <a:off x="4938119" y="3483400"/>
            <a:ext cx="442128" cy="794092"/>
            <a:chOff x="924448" y="2883877"/>
            <a:chExt cx="743578" cy="1143050"/>
          </a:xfrm>
        </p:grpSpPr>
        <p:sp>
          <p:nvSpPr>
            <p:cNvPr id="34" name="타원 33"/>
            <p:cNvSpPr/>
            <p:nvPr/>
          </p:nvSpPr>
          <p:spPr bwMode="auto">
            <a:xfrm>
              <a:off x="1107651" y="2883877"/>
              <a:ext cx="400394" cy="37178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400"/>
            </a:p>
          </p:txBody>
        </p:sp>
        <p:cxnSp>
          <p:nvCxnSpPr>
            <p:cNvPr id="35" name="직선 연결선 34"/>
            <p:cNvCxnSpPr/>
            <p:nvPr/>
          </p:nvCxnSpPr>
          <p:spPr bwMode="auto">
            <a:xfrm>
              <a:off x="924448" y="3496826"/>
              <a:ext cx="74357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6" name="직선 연결선 35"/>
            <p:cNvCxnSpPr>
              <a:stCxn id="34" idx="4"/>
            </p:cNvCxnSpPr>
            <p:nvPr/>
          </p:nvCxnSpPr>
          <p:spPr bwMode="auto">
            <a:xfrm flipH="1">
              <a:off x="1306286" y="3255666"/>
              <a:ext cx="1562" cy="53010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7" name="직선 연결선 36"/>
            <p:cNvCxnSpPr/>
            <p:nvPr/>
          </p:nvCxnSpPr>
          <p:spPr bwMode="auto">
            <a:xfrm flipH="1">
              <a:off x="1023601" y="3737987"/>
              <a:ext cx="282685" cy="2889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8" name="직선 연결선 37"/>
            <p:cNvCxnSpPr/>
            <p:nvPr/>
          </p:nvCxnSpPr>
          <p:spPr bwMode="auto">
            <a:xfrm>
              <a:off x="1306286" y="3761877"/>
              <a:ext cx="201759" cy="24495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9" name="그룹 38"/>
          <p:cNvGrpSpPr/>
          <p:nvPr/>
        </p:nvGrpSpPr>
        <p:grpSpPr>
          <a:xfrm>
            <a:off x="3291552" y="3469438"/>
            <a:ext cx="442128" cy="794092"/>
            <a:chOff x="924448" y="2883877"/>
            <a:chExt cx="743578" cy="1143050"/>
          </a:xfrm>
        </p:grpSpPr>
        <p:sp>
          <p:nvSpPr>
            <p:cNvPr id="40" name="타원 39"/>
            <p:cNvSpPr/>
            <p:nvPr/>
          </p:nvSpPr>
          <p:spPr bwMode="auto">
            <a:xfrm>
              <a:off x="1107651" y="2883877"/>
              <a:ext cx="400394" cy="37178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400"/>
            </a:p>
          </p:txBody>
        </p:sp>
        <p:cxnSp>
          <p:nvCxnSpPr>
            <p:cNvPr id="41" name="직선 연결선 40"/>
            <p:cNvCxnSpPr/>
            <p:nvPr/>
          </p:nvCxnSpPr>
          <p:spPr bwMode="auto">
            <a:xfrm>
              <a:off x="924448" y="3496826"/>
              <a:ext cx="74357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2" name="직선 연결선 41"/>
            <p:cNvCxnSpPr>
              <a:stCxn id="40" idx="4"/>
            </p:cNvCxnSpPr>
            <p:nvPr/>
          </p:nvCxnSpPr>
          <p:spPr bwMode="auto">
            <a:xfrm flipH="1">
              <a:off x="1306286" y="3255666"/>
              <a:ext cx="1562" cy="53010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3" name="직선 연결선 42"/>
            <p:cNvCxnSpPr/>
            <p:nvPr/>
          </p:nvCxnSpPr>
          <p:spPr bwMode="auto">
            <a:xfrm flipH="1">
              <a:off x="1023601" y="3737987"/>
              <a:ext cx="282685" cy="2889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4" name="직선 연결선 43"/>
            <p:cNvCxnSpPr/>
            <p:nvPr/>
          </p:nvCxnSpPr>
          <p:spPr bwMode="auto">
            <a:xfrm>
              <a:off x="1306286" y="3761877"/>
              <a:ext cx="201759" cy="24495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5" name="TextBox 44"/>
          <p:cNvSpPr txBox="1"/>
          <p:nvPr/>
        </p:nvSpPr>
        <p:spPr>
          <a:xfrm>
            <a:off x="1404981" y="4484486"/>
            <a:ext cx="76546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User</a:t>
            </a:r>
            <a:endParaRPr lang="ko-KR" altLang="en-US" sz="1400" dirty="0" err="1"/>
          </a:p>
        </p:txBody>
      </p:sp>
      <p:sp>
        <p:nvSpPr>
          <p:cNvPr id="46" name="TextBox 45"/>
          <p:cNvSpPr txBox="1"/>
          <p:nvPr/>
        </p:nvSpPr>
        <p:spPr>
          <a:xfrm>
            <a:off x="2861715" y="4435407"/>
            <a:ext cx="1466286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/>
              <a:t>User</a:t>
            </a:r>
          </a:p>
          <a:p>
            <a:pPr marL="0" algn="l"/>
            <a:r>
              <a:rPr lang="en-US" altLang="ko-KR" sz="1400" dirty="0"/>
              <a:t>Domain Expert</a:t>
            </a:r>
          </a:p>
          <a:p>
            <a:r>
              <a:rPr lang="en-US" altLang="ko-KR" sz="1400" dirty="0"/>
              <a:t>Designer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647104" y="4487301"/>
            <a:ext cx="146628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Designer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043136" y="4484486"/>
            <a:ext cx="146628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Programmer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565418" y="4496962"/>
            <a:ext cx="159455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Programmer</a:t>
            </a:r>
          </a:p>
          <a:p>
            <a:r>
              <a:rPr lang="en-US" altLang="ko-KR" sz="1400" dirty="0"/>
              <a:t>Quality Manager</a:t>
            </a:r>
          </a:p>
        </p:txBody>
      </p:sp>
      <p:grpSp>
        <p:nvGrpSpPr>
          <p:cNvPr id="50" name="그룹 49"/>
          <p:cNvGrpSpPr/>
          <p:nvPr/>
        </p:nvGrpSpPr>
        <p:grpSpPr>
          <a:xfrm>
            <a:off x="6607396" y="3498216"/>
            <a:ext cx="442128" cy="794092"/>
            <a:chOff x="924448" y="2883877"/>
            <a:chExt cx="743578" cy="1143050"/>
          </a:xfrm>
        </p:grpSpPr>
        <p:sp>
          <p:nvSpPr>
            <p:cNvPr id="51" name="타원 50"/>
            <p:cNvSpPr/>
            <p:nvPr/>
          </p:nvSpPr>
          <p:spPr bwMode="auto">
            <a:xfrm>
              <a:off x="1107651" y="2883877"/>
              <a:ext cx="400394" cy="37178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400"/>
            </a:p>
          </p:txBody>
        </p:sp>
        <p:cxnSp>
          <p:nvCxnSpPr>
            <p:cNvPr id="52" name="직선 연결선 51"/>
            <p:cNvCxnSpPr/>
            <p:nvPr/>
          </p:nvCxnSpPr>
          <p:spPr bwMode="auto">
            <a:xfrm>
              <a:off x="924448" y="3496826"/>
              <a:ext cx="74357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3" name="직선 연결선 52"/>
            <p:cNvCxnSpPr>
              <a:stCxn id="51" idx="4"/>
            </p:cNvCxnSpPr>
            <p:nvPr/>
          </p:nvCxnSpPr>
          <p:spPr bwMode="auto">
            <a:xfrm flipH="1">
              <a:off x="1306286" y="3255666"/>
              <a:ext cx="1562" cy="53010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4" name="직선 연결선 53"/>
            <p:cNvCxnSpPr/>
            <p:nvPr/>
          </p:nvCxnSpPr>
          <p:spPr bwMode="auto">
            <a:xfrm flipH="1">
              <a:off x="1023601" y="3737987"/>
              <a:ext cx="282685" cy="2889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5" name="직선 연결선 54"/>
            <p:cNvCxnSpPr/>
            <p:nvPr/>
          </p:nvCxnSpPr>
          <p:spPr bwMode="auto">
            <a:xfrm>
              <a:off x="1306286" y="3761877"/>
              <a:ext cx="201759" cy="24495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6" name="그룹 55"/>
          <p:cNvGrpSpPr/>
          <p:nvPr/>
        </p:nvGrpSpPr>
        <p:grpSpPr>
          <a:xfrm>
            <a:off x="8113636" y="3469438"/>
            <a:ext cx="442128" cy="794092"/>
            <a:chOff x="924448" y="2883877"/>
            <a:chExt cx="743578" cy="1143050"/>
          </a:xfrm>
        </p:grpSpPr>
        <p:sp>
          <p:nvSpPr>
            <p:cNvPr id="57" name="타원 56"/>
            <p:cNvSpPr/>
            <p:nvPr/>
          </p:nvSpPr>
          <p:spPr bwMode="auto">
            <a:xfrm>
              <a:off x="1107651" y="2883877"/>
              <a:ext cx="400394" cy="37178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400"/>
            </a:p>
          </p:txBody>
        </p:sp>
        <p:cxnSp>
          <p:nvCxnSpPr>
            <p:cNvPr id="58" name="직선 연결선 57"/>
            <p:cNvCxnSpPr/>
            <p:nvPr/>
          </p:nvCxnSpPr>
          <p:spPr bwMode="auto">
            <a:xfrm>
              <a:off x="924448" y="3496826"/>
              <a:ext cx="74357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9" name="직선 연결선 58"/>
            <p:cNvCxnSpPr>
              <a:stCxn id="57" idx="4"/>
            </p:cNvCxnSpPr>
            <p:nvPr/>
          </p:nvCxnSpPr>
          <p:spPr bwMode="auto">
            <a:xfrm flipH="1">
              <a:off x="1306286" y="3255666"/>
              <a:ext cx="1562" cy="53010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직선 연결선 59"/>
            <p:cNvCxnSpPr/>
            <p:nvPr/>
          </p:nvCxnSpPr>
          <p:spPr bwMode="auto">
            <a:xfrm flipH="1">
              <a:off x="1023601" y="3737987"/>
              <a:ext cx="282685" cy="28894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직선 연결선 60"/>
            <p:cNvCxnSpPr/>
            <p:nvPr/>
          </p:nvCxnSpPr>
          <p:spPr bwMode="auto">
            <a:xfrm>
              <a:off x="1306286" y="3761877"/>
              <a:ext cx="201759" cy="24495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3955322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Functional View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Object-Oriented View</a:t>
            </a:r>
          </a:p>
          <a:p>
            <a:pPr lvl="1"/>
            <a:r>
              <a:rPr lang="en-US" altLang="ko-KR" dirty="0"/>
              <a:t>Responsibility Design</a:t>
            </a:r>
          </a:p>
          <a:p>
            <a:pPr lvl="2"/>
            <a:endParaRPr lang="ko-KR" altLang="en-US" dirty="0"/>
          </a:p>
        </p:txBody>
      </p:sp>
      <p:sp>
        <p:nvSpPr>
          <p:cNvPr id="16" name="내용 개체 틀 1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참고</a:t>
            </a:r>
            <a:endParaRPr lang="en-US" altLang="ko-KR" dirty="0"/>
          </a:p>
          <a:p>
            <a:pPr lvl="1"/>
            <a:r>
              <a:rPr lang="en-US" altLang="ko-KR" dirty="0"/>
              <a:t>Function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Data-Flow-Diagram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57</a:t>
            </a:fld>
            <a:endParaRPr lang="en-US" altLang="ko-KR"/>
          </a:p>
        </p:txBody>
      </p:sp>
      <p:sp>
        <p:nvSpPr>
          <p:cNvPr id="8" name="타원 7"/>
          <p:cNvSpPr/>
          <p:nvPr/>
        </p:nvSpPr>
        <p:spPr bwMode="auto">
          <a:xfrm>
            <a:off x="2026430" y="1682787"/>
            <a:ext cx="1270096" cy="7938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System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894971" y="1828489"/>
            <a:ext cx="793819" cy="5024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Input</a:t>
            </a:r>
            <a:endParaRPr lang="ko-KR" altLang="en-US" sz="1400" dirty="0"/>
          </a:p>
        </p:txBody>
      </p:sp>
      <p:sp>
        <p:nvSpPr>
          <p:cNvPr id="10" name="직사각형 9"/>
          <p:cNvSpPr/>
          <p:nvPr/>
        </p:nvSpPr>
        <p:spPr bwMode="auto">
          <a:xfrm>
            <a:off x="3634167" y="1828489"/>
            <a:ext cx="826893" cy="5024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Output</a:t>
            </a:r>
            <a:endParaRPr lang="ko-KR" altLang="en-US" sz="1400" dirty="0"/>
          </a:p>
        </p:txBody>
      </p:sp>
      <p:cxnSp>
        <p:nvCxnSpPr>
          <p:cNvPr id="12" name="직선 화살표 연결선 11"/>
          <p:cNvCxnSpPr>
            <a:stCxn id="9" idx="3"/>
            <a:endCxn id="8" idx="2"/>
          </p:cNvCxnSpPr>
          <p:nvPr/>
        </p:nvCxnSpPr>
        <p:spPr bwMode="auto">
          <a:xfrm flipV="1">
            <a:off x="1688790" y="2079697"/>
            <a:ext cx="337640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직선 화살표 연결선 12"/>
          <p:cNvCxnSpPr>
            <a:stCxn id="8" idx="6"/>
            <a:endCxn id="10" idx="1"/>
          </p:cNvCxnSpPr>
          <p:nvPr/>
        </p:nvCxnSpPr>
        <p:spPr bwMode="auto">
          <a:xfrm>
            <a:off x="3296526" y="2079697"/>
            <a:ext cx="337641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타원 16"/>
          <p:cNvSpPr/>
          <p:nvPr/>
        </p:nvSpPr>
        <p:spPr bwMode="auto">
          <a:xfrm>
            <a:off x="6147586" y="1688123"/>
            <a:ext cx="1230926" cy="341644"/>
          </a:xfrm>
          <a:prstGeom prst="ellipse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Function</a:t>
            </a:r>
            <a:endParaRPr lang="ko-KR" altLang="en-US" sz="1400" dirty="0"/>
          </a:p>
        </p:txBody>
      </p:sp>
      <p:sp>
        <p:nvSpPr>
          <p:cNvPr id="18" name="직사각형 17"/>
          <p:cNvSpPr/>
          <p:nvPr/>
        </p:nvSpPr>
        <p:spPr bwMode="auto">
          <a:xfrm>
            <a:off x="5184947" y="1879042"/>
            <a:ext cx="793819" cy="1738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dirty="0"/>
          </a:p>
        </p:txBody>
      </p:sp>
      <p:sp>
        <p:nvSpPr>
          <p:cNvPr id="24" name="타원 23"/>
          <p:cNvSpPr/>
          <p:nvPr/>
        </p:nvSpPr>
        <p:spPr bwMode="auto">
          <a:xfrm>
            <a:off x="5416062" y="2029767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1</a:t>
            </a:r>
            <a:endParaRPr lang="ko-KR" altLang="en-US" sz="1400" dirty="0"/>
          </a:p>
        </p:txBody>
      </p:sp>
      <p:sp>
        <p:nvSpPr>
          <p:cNvPr id="25" name="타원 24"/>
          <p:cNvSpPr/>
          <p:nvPr/>
        </p:nvSpPr>
        <p:spPr bwMode="auto">
          <a:xfrm>
            <a:off x="5416062" y="2234198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2</a:t>
            </a:r>
            <a:endParaRPr lang="ko-KR" altLang="en-US" sz="1400" dirty="0"/>
          </a:p>
        </p:txBody>
      </p:sp>
      <p:sp>
        <p:nvSpPr>
          <p:cNvPr id="26" name="타원 25"/>
          <p:cNvSpPr/>
          <p:nvPr/>
        </p:nvSpPr>
        <p:spPr bwMode="auto">
          <a:xfrm>
            <a:off x="5416062" y="2438629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3</a:t>
            </a:r>
            <a:endParaRPr lang="ko-KR" altLang="en-US" sz="1400" dirty="0"/>
          </a:p>
        </p:txBody>
      </p:sp>
      <p:sp>
        <p:nvSpPr>
          <p:cNvPr id="27" name="타원 26"/>
          <p:cNvSpPr/>
          <p:nvPr/>
        </p:nvSpPr>
        <p:spPr bwMode="auto">
          <a:xfrm>
            <a:off x="5416062" y="2643060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28" name="타원 27"/>
          <p:cNvSpPr/>
          <p:nvPr/>
        </p:nvSpPr>
        <p:spPr bwMode="auto">
          <a:xfrm>
            <a:off x="5416062" y="2847491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29" name="타원 28"/>
          <p:cNvSpPr/>
          <p:nvPr/>
        </p:nvSpPr>
        <p:spPr bwMode="auto">
          <a:xfrm>
            <a:off x="5416062" y="3051922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30" name="타원 29"/>
          <p:cNvSpPr/>
          <p:nvPr/>
        </p:nvSpPr>
        <p:spPr bwMode="auto">
          <a:xfrm>
            <a:off x="5416058" y="3256350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31" name="직사각형 30"/>
          <p:cNvSpPr/>
          <p:nvPr/>
        </p:nvSpPr>
        <p:spPr bwMode="auto">
          <a:xfrm>
            <a:off x="7547332" y="1879042"/>
            <a:ext cx="793819" cy="1738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dirty="0"/>
          </a:p>
        </p:txBody>
      </p:sp>
      <p:sp>
        <p:nvSpPr>
          <p:cNvPr id="32" name="타원 31"/>
          <p:cNvSpPr/>
          <p:nvPr/>
        </p:nvSpPr>
        <p:spPr bwMode="auto">
          <a:xfrm>
            <a:off x="7778447" y="2029767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1</a:t>
            </a:r>
            <a:endParaRPr lang="ko-KR" altLang="en-US" sz="1400" dirty="0"/>
          </a:p>
        </p:txBody>
      </p:sp>
      <p:sp>
        <p:nvSpPr>
          <p:cNvPr id="33" name="타원 32"/>
          <p:cNvSpPr/>
          <p:nvPr/>
        </p:nvSpPr>
        <p:spPr bwMode="auto">
          <a:xfrm>
            <a:off x="7778447" y="2234198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2</a:t>
            </a:r>
            <a:endParaRPr lang="ko-KR" altLang="en-US" sz="1400" dirty="0"/>
          </a:p>
        </p:txBody>
      </p:sp>
      <p:sp>
        <p:nvSpPr>
          <p:cNvPr id="34" name="타원 33"/>
          <p:cNvSpPr/>
          <p:nvPr/>
        </p:nvSpPr>
        <p:spPr bwMode="auto">
          <a:xfrm>
            <a:off x="7778447" y="2438629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3</a:t>
            </a:r>
            <a:endParaRPr lang="ko-KR" altLang="en-US" sz="1400" dirty="0"/>
          </a:p>
        </p:txBody>
      </p:sp>
      <p:sp>
        <p:nvSpPr>
          <p:cNvPr id="35" name="타원 34"/>
          <p:cNvSpPr/>
          <p:nvPr/>
        </p:nvSpPr>
        <p:spPr bwMode="auto">
          <a:xfrm>
            <a:off x="7778447" y="2643060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36" name="타원 35"/>
          <p:cNvSpPr/>
          <p:nvPr/>
        </p:nvSpPr>
        <p:spPr bwMode="auto">
          <a:xfrm>
            <a:off x="7778447" y="2847491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37" name="타원 36"/>
          <p:cNvSpPr/>
          <p:nvPr/>
        </p:nvSpPr>
        <p:spPr bwMode="auto">
          <a:xfrm>
            <a:off x="7778447" y="3051922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sp>
        <p:nvSpPr>
          <p:cNvPr id="38" name="타원 37"/>
          <p:cNvSpPr/>
          <p:nvPr/>
        </p:nvSpPr>
        <p:spPr bwMode="auto">
          <a:xfrm>
            <a:off x="7778443" y="3256350"/>
            <a:ext cx="331595" cy="1909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/>
          </a:p>
        </p:txBody>
      </p:sp>
      <p:cxnSp>
        <p:nvCxnSpPr>
          <p:cNvPr id="40" name="직선 화살표 연결선 39"/>
          <p:cNvCxnSpPr>
            <a:stCxn id="24" idx="6"/>
            <a:endCxn id="33" idx="2"/>
          </p:cNvCxnSpPr>
          <p:nvPr/>
        </p:nvCxnSpPr>
        <p:spPr bwMode="auto">
          <a:xfrm>
            <a:off x="5747657" y="2125227"/>
            <a:ext cx="2030790" cy="20443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직선 화살표 연결선 40"/>
          <p:cNvCxnSpPr>
            <a:stCxn id="25" idx="6"/>
          </p:cNvCxnSpPr>
          <p:nvPr/>
        </p:nvCxnSpPr>
        <p:spPr bwMode="auto">
          <a:xfrm>
            <a:off x="5747657" y="2329658"/>
            <a:ext cx="2030786" cy="18055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4" name="타원 43"/>
          <p:cNvSpPr/>
          <p:nvPr/>
        </p:nvSpPr>
        <p:spPr bwMode="auto">
          <a:xfrm>
            <a:off x="6078777" y="3102475"/>
            <a:ext cx="1230926" cy="341644"/>
          </a:xfrm>
          <a:prstGeom prst="ellipse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N -&gt;1</a:t>
            </a:r>
            <a:endParaRPr lang="ko-KR" altLang="en-US" sz="1400" dirty="0"/>
          </a:p>
        </p:txBody>
      </p:sp>
      <p:sp>
        <p:nvSpPr>
          <p:cNvPr id="45" name="타원 44"/>
          <p:cNvSpPr/>
          <p:nvPr/>
        </p:nvSpPr>
        <p:spPr bwMode="auto">
          <a:xfrm>
            <a:off x="849280" y="3015225"/>
            <a:ext cx="972688" cy="5149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Sub1</a:t>
            </a:r>
            <a:endParaRPr lang="ko-KR" altLang="en-US" sz="1400" dirty="0"/>
          </a:p>
        </p:txBody>
      </p:sp>
      <p:sp>
        <p:nvSpPr>
          <p:cNvPr id="46" name="타원 45"/>
          <p:cNvSpPr/>
          <p:nvPr/>
        </p:nvSpPr>
        <p:spPr bwMode="auto">
          <a:xfrm>
            <a:off x="2186739" y="3034383"/>
            <a:ext cx="972688" cy="5149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Sub2</a:t>
            </a:r>
            <a:endParaRPr lang="ko-KR" altLang="en-US" sz="1400" dirty="0"/>
          </a:p>
        </p:txBody>
      </p:sp>
      <p:sp>
        <p:nvSpPr>
          <p:cNvPr id="47" name="타원 46"/>
          <p:cNvSpPr/>
          <p:nvPr/>
        </p:nvSpPr>
        <p:spPr bwMode="auto">
          <a:xfrm>
            <a:off x="3400633" y="3051922"/>
            <a:ext cx="972688" cy="5149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SubN</a:t>
            </a:r>
            <a:endParaRPr lang="ko-KR" altLang="en-US" sz="1400" dirty="0"/>
          </a:p>
        </p:txBody>
      </p:sp>
      <p:cxnSp>
        <p:nvCxnSpPr>
          <p:cNvPr id="49" name="직선 화살표 연결선 48"/>
          <p:cNvCxnSpPr>
            <a:stCxn id="8" idx="4"/>
            <a:endCxn id="45" idx="0"/>
          </p:cNvCxnSpPr>
          <p:nvPr/>
        </p:nvCxnSpPr>
        <p:spPr bwMode="auto">
          <a:xfrm flipH="1">
            <a:off x="1335624" y="2476607"/>
            <a:ext cx="1325854" cy="53861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0" name="직선 화살표 연결선 49"/>
          <p:cNvCxnSpPr>
            <a:stCxn id="8" idx="4"/>
            <a:endCxn id="46" idx="0"/>
          </p:cNvCxnSpPr>
          <p:nvPr/>
        </p:nvCxnSpPr>
        <p:spPr bwMode="auto">
          <a:xfrm>
            <a:off x="2661478" y="2476607"/>
            <a:ext cx="11605" cy="55777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직선 화살표 연결선 52"/>
          <p:cNvCxnSpPr>
            <a:stCxn id="8" idx="4"/>
            <a:endCxn id="47" idx="0"/>
          </p:cNvCxnSpPr>
          <p:nvPr/>
        </p:nvCxnSpPr>
        <p:spPr bwMode="auto">
          <a:xfrm>
            <a:off x="2661478" y="2476607"/>
            <a:ext cx="1225499" cy="57531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6" name="직선 화살표 연결선 65"/>
          <p:cNvCxnSpPr>
            <a:stCxn id="45" idx="6"/>
            <a:endCxn id="46" idx="2"/>
          </p:cNvCxnSpPr>
          <p:nvPr/>
        </p:nvCxnSpPr>
        <p:spPr bwMode="auto">
          <a:xfrm>
            <a:off x="1821968" y="3272691"/>
            <a:ext cx="364771" cy="1915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7" name="직선 화살표 연결선 66"/>
          <p:cNvCxnSpPr>
            <a:stCxn id="46" idx="6"/>
            <a:endCxn id="47" idx="2"/>
          </p:cNvCxnSpPr>
          <p:nvPr/>
        </p:nvCxnSpPr>
        <p:spPr bwMode="auto">
          <a:xfrm>
            <a:off x="3159427" y="3291849"/>
            <a:ext cx="241206" cy="175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0" name="타원 69"/>
          <p:cNvSpPr/>
          <p:nvPr/>
        </p:nvSpPr>
        <p:spPr bwMode="auto">
          <a:xfrm>
            <a:off x="5079116" y="4712472"/>
            <a:ext cx="972688" cy="5149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Sub1</a:t>
            </a:r>
            <a:endParaRPr lang="ko-KR" altLang="en-US" sz="1400" dirty="0"/>
          </a:p>
        </p:txBody>
      </p:sp>
      <p:sp>
        <p:nvSpPr>
          <p:cNvPr id="71" name="타원 70"/>
          <p:cNvSpPr/>
          <p:nvPr/>
        </p:nvSpPr>
        <p:spPr bwMode="auto">
          <a:xfrm>
            <a:off x="6416575" y="4731630"/>
            <a:ext cx="972688" cy="5149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Sub2</a:t>
            </a:r>
            <a:endParaRPr lang="ko-KR" altLang="en-US" sz="1400" dirty="0"/>
          </a:p>
        </p:txBody>
      </p:sp>
      <p:sp>
        <p:nvSpPr>
          <p:cNvPr id="72" name="타원 71"/>
          <p:cNvSpPr/>
          <p:nvPr/>
        </p:nvSpPr>
        <p:spPr bwMode="auto">
          <a:xfrm>
            <a:off x="7630469" y="4749169"/>
            <a:ext cx="972688" cy="5149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SubN</a:t>
            </a:r>
            <a:endParaRPr lang="ko-KR" altLang="en-US" sz="1400" dirty="0"/>
          </a:p>
        </p:txBody>
      </p:sp>
      <p:cxnSp>
        <p:nvCxnSpPr>
          <p:cNvPr id="73" name="직선 화살표 연결선 72"/>
          <p:cNvCxnSpPr>
            <a:stCxn id="70" idx="6"/>
            <a:endCxn id="71" idx="2"/>
          </p:cNvCxnSpPr>
          <p:nvPr/>
        </p:nvCxnSpPr>
        <p:spPr bwMode="auto">
          <a:xfrm>
            <a:off x="6051804" y="4969938"/>
            <a:ext cx="364771" cy="1915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4" name="직선 화살표 연결선 73"/>
          <p:cNvCxnSpPr>
            <a:stCxn id="71" idx="6"/>
            <a:endCxn id="72" idx="2"/>
          </p:cNvCxnSpPr>
          <p:nvPr/>
        </p:nvCxnSpPr>
        <p:spPr bwMode="auto">
          <a:xfrm>
            <a:off x="7389263" y="4989096"/>
            <a:ext cx="241206" cy="1753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" name="타원 74"/>
          <p:cNvSpPr/>
          <p:nvPr/>
        </p:nvSpPr>
        <p:spPr bwMode="auto">
          <a:xfrm>
            <a:off x="5556944" y="4479783"/>
            <a:ext cx="1230926" cy="341644"/>
          </a:xfrm>
          <a:prstGeom prst="ellipse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data1</a:t>
            </a:r>
            <a:endParaRPr lang="ko-KR" altLang="en-US" sz="1400" dirty="0"/>
          </a:p>
        </p:txBody>
      </p:sp>
      <p:sp>
        <p:nvSpPr>
          <p:cNvPr id="76" name="타원 75"/>
          <p:cNvSpPr/>
          <p:nvPr/>
        </p:nvSpPr>
        <p:spPr bwMode="auto">
          <a:xfrm>
            <a:off x="5159767" y="5264999"/>
            <a:ext cx="972688" cy="5149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Sub3</a:t>
            </a:r>
            <a:endParaRPr lang="ko-KR" altLang="en-US" sz="1400" dirty="0"/>
          </a:p>
        </p:txBody>
      </p:sp>
      <p:cxnSp>
        <p:nvCxnSpPr>
          <p:cNvPr id="77" name="직선 화살표 연결선 76"/>
          <p:cNvCxnSpPr>
            <a:stCxn id="76" idx="6"/>
            <a:endCxn id="71" idx="3"/>
          </p:cNvCxnSpPr>
          <p:nvPr/>
        </p:nvCxnSpPr>
        <p:spPr bwMode="auto">
          <a:xfrm flipV="1">
            <a:off x="6132455" y="5171152"/>
            <a:ext cx="426567" cy="35131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1" name="타원 80"/>
          <p:cNvSpPr/>
          <p:nvPr/>
        </p:nvSpPr>
        <p:spPr bwMode="auto">
          <a:xfrm>
            <a:off x="5943559" y="5426534"/>
            <a:ext cx="1230926" cy="341644"/>
          </a:xfrm>
          <a:prstGeom prst="ellipse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data2</a:t>
            </a:r>
            <a:endParaRPr lang="ko-KR" altLang="en-US" sz="1400" dirty="0"/>
          </a:p>
        </p:txBody>
      </p:sp>
      <p:sp>
        <p:nvSpPr>
          <p:cNvPr id="82" name="타원 81"/>
          <p:cNvSpPr/>
          <p:nvPr/>
        </p:nvSpPr>
        <p:spPr bwMode="auto">
          <a:xfrm>
            <a:off x="6931869" y="4466256"/>
            <a:ext cx="1230926" cy="341644"/>
          </a:xfrm>
          <a:prstGeom prst="ellipse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dataN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952686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836882D6-D9B7-F8F5-C897-A83ED82D284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진행</a:t>
            </a:r>
            <a:endParaRPr lang="en-US" altLang="ko-KR" dirty="0"/>
          </a:p>
          <a:p>
            <a:pPr lvl="1"/>
            <a:r>
              <a:rPr lang="ko-KR" altLang="en-US" dirty="0"/>
              <a:t>자연</a:t>
            </a:r>
            <a:r>
              <a:rPr lang="en-US" altLang="ko-KR" dirty="0"/>
              <a:t> </a:t>
            </a:r>
            <a:r>
              <a:rPr lang="ko-KR" altLang="en-US" dirty="0"/>
              <a:t>언어</a:t>
            </a:r>
            <a:endParaRPr lang="en-US" altLang="ko-KR" dirty="0"/>
          </a:p>
          <a:p>
            <a:pPr lvl="2"/>
            <a:r>
              <a:rPr lang="ko-KR" altLang="en-US" dirty="0"/>
              <a:t>자연어 </a:t>
            </a:r>
            <a:r>
              <a:rPr lang="en-US" altLang="ko-KR" dirty="0"/>
              <a:t>–(</a:t>
            </a:r>
            <a:r>
              <a:rPr lang="ko-KR" altLang="en-US" dirty="0"/>
              <a:t>모호성</a:t>
            </a:r>
            <a:r>
              <a:rPr lang="en-US" altLang="ko-KR" dirty="0"/>
              <a:t>)-&gt; </a:t>
            </a:r>
            <a:r>
              <a:rPr lang="ko-KR" altLang="en-US" dirty="0"/>
              <a:t>프로그래밍 언어 </a:t>
            </a:r>
            <a:endParaRPr lang="en-US" altLang="ko-KR" dirty="0"/>
          </a:p>
          <a:p>
            <a:pPr lvl="2"/>
            <a:r>
              <a:rPr lang="ko-KR" altLang="en-US" dirty="0"/>
              <a:t>구성</a:t>
            </a:r>
            <a:r>
              <a:rPr lang="en-US" altLang="ko-KR" dirty="0"/>
              <a:t> </a:t>
            </a:r>
            <a:r>
              <a:rPr lang="ko-KR" altLang="en-US" dirty="0"/>
              <a:t>요소</a:t>
            </a:r>
            <a:endParaRPr lang="en-US" altLang="ko-KR" dirty="0"/>
          </a:p>
          <a:p>
            <a:pPr lvl="3"/>
            <a:r>
              <a:rPr lang="ko-KR" altLang="en-US" dirty="0"/>
              <a:t>명사 </a:t>
            </a:r>
            <a:r>
              <a:rPr lang="en-US" altLang="ko-KR" dirty="0"/>
              <a:t>-  </a:t>
            </a:r>
            <a:r>
              <a:rPr lang="ko-KR" altLang="en-US" dirty="0"/>
              <a:t>일반명사</a:t>
            </a:r>
            <a:r>
              <a:rPr lang="en-US" altLang="ko-KR" dirty="0"/>
              <a:t>/</a:t>
            </a:r>
            <a:r>
              <a:rPr lang="ko-KR" altLang="en-US" dirty="0"/>
              <a:t>고유명사</a:t>
            </a:r>
            <a:endParaRPr lang="en-US" altLang="ko-KR" dirty="0"/>
          </a:p>
          <a:p>
            <a:pPr lvl="3"/>
            <a:r>
              <a:rPr lang="ko-KR" altLang="en-US" dirty="0"/>
              <a:t>동사 </a:t>
            </a:r>
            <a:r>
              <a:rPr lang="en-US" altLang="ko-KR" dirty="0"/>
              <a:t>– </a:t>
            </a:r>
            <a:r>
              <a:rPr lang="ko-KR" altLang="en-US" dirty="0"/>
              <a:t>명사의 내부의 값을 변화 시키는 규칙</a:t>
            </a:r>
            <a:endParaRPr lang="en-US" altLang="ko-KR" dirty="0"/>
          </a:p>
          <a:p>
            <a:pPr lvl="1"/>
            <a:r>
              <a:rPr lang="ko-KR" altLang="en-US" dirty="0"/>
              <a:t>프로그래밍 언어</a:t>
            </a:r>
            <a:endParaRPr lang="en-US" altLang="ko-KR" dirty="0"/>
          </a:p>
          <a:p>
            <a:pPr lvl="2"/>
            <a:r>
              <a:rPr lang="ko-KR" altLang="en-US" dirty="0"/>
              <a:t>객체지향 언어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Java</a:t>
            </a:r>
          </a:p>
          <a:p>
            <a:pPr lvl="3"/>
            <a:r>
              <a:rPr lang="ko-KR" altLang="en-US" dirty="0"/>
              <a:t>명사 </a:t>
            </a:r>
            <a:r>
              <a:rPr lang="en-US" altLang="ko-KR" dirty="0"/>
              <a:t>– Class/Object</a:t>
            </a:r>
          </a:p>
          <a:p>
            <a:pPr lvl="3"/>
            <a:r>
              <a:rPr lang="ko-KR" altLang="en-US" dirty="0"/>
              <a:t>동사 </a:t>
            </a:r>
            <a:r>
              <a:rPr lang="en-US" altLang="ko-KR" dirty="0"/>
              <a:t>– Method/Function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15347099-BC2E-445C-8984-9DB644DB988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참고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학문 분야 </a:t>
            </a:r>
            <a:r>
              <a:rPr lang="en-US" altLang="ko-KR" dirty="0"/>
              <a:t>– </a:t>
            </a:r>
            <a:r>
              <a:rPr lang="ko-KR" altLang="en-US" dirty="0"/>
              <a:t>세상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720D7672-4DB6-A0E7-9545-253316D05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2023-05-29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20C8EBD-9BAB-5533-008D-9BF5BA3676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370E77-FAAD-4AA3-8BB8-A4ACC69C10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58</a:t>
            </a:fld>
            <a:endParaRPr lang="en-US" altLang="ko-KR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AA454F6-533D-440A-2900-45DBCBA02D9A}"/>
              </a:ext>
            </a:extLst>
          </p:cNvPr>
          <p:cNvGrpSpPr/>
          <p:nvPr/>
        </p:nvGrpSpPr>
        <p:grpSpPr>
          <a:xfrm>
            <a:off x="5642283" y="1905000"/>
            <a:ext cx="3668402" cy="2761406"/>
            <a:chOff x="5870883" y="2439878"/>
            <a:chExt cx="3901139" cy="2737068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9FAF8C0A-C922-4C98-A4DB-65A785CF0E2C}"/>
                </a:ext>
              </a:extLst>
            </p:cNvPr>
            <p:cNvSpPr/>
            <p:nvPr/>
          </p:nvSpPr>
          <p:spPr bwMode="auto">
            <a:xfrm>
              <a:off x="7243454" y="3494315"/>
              <a:ext cx="1127760" cy="67016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/>
                <a:t>세상</a:t>
              </a:r>
            </a:p>
          </p:txBody>
        </p:sp>
        <p:sp>
          <p:nvSpPr>
            <p:cNvPr id="18" name="화살표: 오른쪽 17">
              <a:extLst>
                <a:ext uri="{FF2B5EF4-FFF2-40B4-BE49-F238E27FC236}">
                  <a16:creationId xmlns:a16="http://schemas.microsoft.com/office/drawing/2014/main" id="{31C0E951-9CA1-2C37-D3E1-7F8509171150}"/>
                </a:ext>
              </a:extLst>
            </p:cNvPr>
            <p:cNvSpPr/>
            <p:nvPr/>
          </p:nvSpPr>
          <p:spPr bwMode="auto">
            <a:xfrm>
              <a:off x="6854848" y="3566550"/>
              <a:ext cx="353672" cy="395850"/>
            </a:xfrm>
            <a:prstGeom prst="right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200"/>
            </a:p>
          </p:txBody>
        </p:sp>
        <p:sp>
          <p:nvSpPr>
            <p:cNvPr id="19" name="화살표: 아래쪽 18">
              <a:extLst>
                <a:ext uri="{FF2B5EF4-FFF2-40B4-BE49-F238E27FC236}">
                  <a16:creationId xmlns:a16="http://schemas.microsoft.com/office/drawing/2014/main" id="{E859F6FF-669E-3D06-43F5-7A15D26405E0}"/>
                </a:ext>
              </a:extLst>
            </p:cNvPr>
            <p:cNvSpPr/>
            <p:nvPr/>
          </p:nvSpPr>
          <p:spPr bwMode="auto">
            <a:xfrm>
              <a:off x="7593974" y="2969105"/>
              <a:ext cx="426720" cy="396240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200"/>
            </a:p>
          </p:txBody>
        </p:sp>
        <p:sp>
          <p:nvSpPr>
            <p:cNvPr id="20" name="화살표: 왼쪽 19">
              <a:extLst>
                <a:ext uri="{FF2B5EF4-FFF2-40B4-BE49-F238E27FC236}">
                  <a16:creationId xmlns:a16="http://schemas.microsoft.com/office/drawing/2014/main" id="{1854C41D-C46F-A838-2421-B05B2EC56EF3}"/>
                </a:ext>
              </a:extLst>
            </p:cNvPr>
            <p:cNvSpPr/>
            <p:nvPr/>
          </p:nvSpPr>
          <p:spPr bwMode="auto">
            <a:xfrm>
              <a:off x="8406148" y="3663632"/>
              <a:ext cx="383849" cy="335280"/>
            </a:xfrm>
            <a:prstGeom prst="left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200"/>
            </a:p>
          </p:txBody>
        </p:sp>
        <p:sp>
          <p:nvSpPr>
            <p:cNvPr id="21" name="화살표: 위쪽 20">
              <a:extLst>
                <a:ext uri="{FF2B5EF4-FFF2-40B4-BE49-F238E27FC236}">
                  <a16:creationId xmlns:a16="http://schemas.microsoft.com/office/drawing/2014/main" id="{E483E16E-9D57-8E70-4BDC-9B3DFE4585DB}"/>
                </a:ext>
              </a:extLst>
            </p:cNvPr>
            <p:cNvSpPr/>
            <p:nvPr/>
          </p:nvSpPr>
          <p:spPr bwMode="auto">
            <a:xfrm>
              <a:off x="7727013" y="4227298"/>
              <a:ext cx="388287" cy="445733"/>
            </a:xfrm>
            <a:prstGeom prst="up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 sz="120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CEF8A8F2-F87C-87AF-0850-C4C55C4D60B0}"/>
                </a:ext>
              </a:extLst>
            </p:cNvPr>
            <p:cNvSpPr/>
            <p:nvPr/>
          </p:nvSpPr>
          <p:spPr bwMode="auto">
            <a:xfrm>
              <a:off x="7208520" y="2439878"/>
              <a:ext cx="1304067" cy="44823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 dirty="0"/>
                <a:t>물리학</a:t>
              </a:r>
              <a:endParaRPr lang="en-US" altLang="ko-KR" sz="1200" dirty="0"/>
            </a:p>
            <a:p>
              <a:pPr marL="182563" indent="-182563" algn="ctr">
                <a:buFontTx/>
                <a:buChar char="-"/>
              </a:pPr>
              <a:r>
                <a:rPr lang="ko-KR" altLang="en-US" sz="1200" dirty="0"/>
                <a:t>물질</a:t>
              </a:r>
              <a:r>
                <a:rPr lang="en-US" altLang="ko-KR" sz="1200" dirty="0"/>
                <a:t>/</a:t>
              </a:r>
              <a:r>
                <a:rPr lang="ko-KR" altLang="en-US" sz="1200" dirty="0"/>
                <a:t>에너지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CF3BC81-E489-57E6-8268-EBDE9FC1BA60}"/>
                </a:ext>
              </a:extLst>
            </p:cNvPr>
            <p:cNvSpPr/>
            <p:nvPr/>
          </p:nvSpPr>
          <p:spPr bwMode="auto">
            <a:xfrm>
              <a:off x="7290462" y="4728713"/>
              <a:ext cx="1127760" cy="44823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 dirty="0"/>
                <a:t>수학</a:t>
              </a:r>
              <a:endParaRPr lang="en-US" altLang="ko-KR" sz="1200" dirty="0"/>
            </a:p>
            <a:p>
              <a:pPr marL="182563" indent="-182563" algn="ctr">
                <a:buFontTx/>
                <a:buChar char="-"/>
              </a:pPr>
              <a:r>
                <a:rPr lang="ko-KR" altLang="en-US" sz="1200" dirty="0"/>
                <a:t>수</a:t>
              </a:r>
              <a:r>
                <a:rPr lang="en-US" altLang="ko-KR" sz="1200" dirty="0"/>
                <a:t>/</a:t>
              </a:r>
              <a:r>
                <a:rPr lang="ko-KR" altLang="en-US" sz="1200" dirty="0"/>
                <a:t>연산자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CE36BC7-ACD6-F492-D4EA-6F6448E2C560}"/>
                </a:ext>
              </a:extLst>
            </p:cNvPr>
            <p:cNvSpPr/>
            <p:nvPr/>
          </p:nvSpPr>
          <p:spPr bwMode="auto">
            <a:xfrm>
              <a:off x="5870883" y="3439515"/>
              <a:ext cx="907456" cy="44823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 dirty="0"/>
                <a:t>경제학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가치</a:t>
              </a:r>
              <a:r>
                <a:rPr lang="en-US" altLang="ko-KR" sz="1200" dirty="0"/>
                <a:t>/</a:t>
              </a:r>
              <a:r>
                <a:rPr lang="ko-KR" altLang="en-US" sz="1200" dirty="0"/>
                <a:t>흐름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E32D085-3FF1-C84A-8550-733D34964083}"/>
                </a:ext>
              </a:extLst>
            </p:cNvPr>
            <p:cNvSpPr/>
            <p:nvPr/>
          </p:nvSpPr>
          <p:spPr bwMode="auto">
            <a:xfrm>
              <a:off x="8864566" y="3514167"/>
              <a:ext cx="907456" cy="44823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 dirty="0"/>
                <a:t>음악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소리</a:t>
              </a:r>
              <a:r>
                <a:rPr lang="en-US" altLang="ko-KR" sz="1200" dirty="0"/>
                <a:t>/</a:t>
              </a:r>
              <a:r>
                <a:rPr lang="ko-KR" altLang="en-US" sz="1200" dirty="0"/>
                <a:t>변화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0BEBD95-82A8-EF0B-CC0E-A9D9BD6BC887}"/>
              </a:ext>
            </a:extLst>
          </p:cNvPr>
          <p:cNvGrpSpPr/>
          <p:nvPr/>
        </p:nvGrpSpPr>
        <p:grpSpPr>
          <a:xfrm>
            <a:off x="1642623" y="3722282"/>
            <a:ext cx="4383582" cy="2936802"/>
            <a:chOff x="559896" y="2240511"/>
            <a:chExt cx="5318375" cy="2711703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9FCA4C6A-5039-FEE7-020C-8290DC68CDC1}"/>
                </a:ext>
              </a:extLst>
            </p:cNvPr>
            <p:cNvSpPr/>
            <p:nvPr/>
          </p:nvSpPr>
          <p:spPr bwMode="auto">
            <a:xfrm>
              <a:off x="2660389" y="2240511"/>
              <a:ext cx="1127759" cy="67016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/>
                <a:t>생각</a:t>
              </a: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0EEBD76-51A3-5B4A-B009-29CFD1B3ECA6}"/>
                </a:ext>
              </a:extLst>
            </p:cNvPr>
            <p:cNvSpPr/>
            <p:nvPr/>
          </p:nvSpPr>
          <p:spPr bwMode="auto">
            <a:xfrm>
              <a:off x="2603328" y="3614208"/>
              <a:ext cx="1127760" cy="67016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/>
                <a:t>생각</a:t>
              </a:r>
            </a:p>
          </p:txBody>
        </p:sp>
        <p:sp>
          <p:nvSpPr>
            <p:cNvPr id="11" name="화살표: 아래쪽 10">
              <a:extLst>
                <a:ext uri="{FF2B5EF4-FFF2-40B4-BE49-F238E27FC236}">
                  <a16:creationId xmlns:a16="http://schemas.microsoft.com/office/drawing/2014/main" id="{7A390AFF-CD66-581A-B0FC-7C285A73EA1E}"/>
                </a:ext>
              </a:extLst>
            </p:cNvPr>
            <p:cNvSpPr/>
            <p:nvPr/>
          </p:nvSpPr>
          <p:spPr bwMode="auto">
            <a:xfrm>
              <a:off x="2801751" y="2951065"/>
              <a:ext cx="755744" cy="632215"/>
            </a:xfrm>
            <a:prstGeom prst="downArrow">
              <a:avLst>
                <a:gd name="adj1" fmla="val 62357"/>
                <a:gd name="adj2" fmla="val 31149"/>
              </a:avLst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100"/>
                <a:t>자연어</a:t>
              </a:r>
              <a:endParaRPr lang="ko-KR" altLang="en-US" sz="1100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C8BF847-65C9-F6F8-BD0B-F0A6E5B7CD47}"/>
                </a:ext>
              </a:extLst>
            </p:cNvPr>
            <p:cNvSpPr/>
            <p:nvPr/>
          </p:nvSpPr>
          <p:spPr bwMode="auto">
            <a:xfrm>
              <a:off x="559896" y="3654354"/>
              <a:ext cx="1127759" cy="67016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/>
                <a:t>세상</a:t>
              </a:r>
            </a:p>
          </p:txBody>
        </p:sp>
        <p:sp>
          <p:nvSpPr>
            <p:cNvPr id="13" name="화살표: 오른쪽 12">
              <a:extLst>
                <a:ext uri="{FF2B5EF4-FFF2-40B4-BE49-F238E27FC236}">
                  <a16:creationId xmlns:a16="http://schemas.microsoft.com/office/drawing/2014/main" id="{A09136F3-2AC8-8155-F309-B25062B2AB00}"/>
                </a:ext>
              </a:extLst>
            </p:cNvPr>
            <p:cNvSpPr/>
            <p:nvPr/>
          </p:nvSpPr>
          <p:spPr bwMode="auto">
            <a:xfrm>
              <a:off x="1789735" y="3629504"/>
              <a:ext cx="784209" cy="670167"/>
            </a:xfrm>
            <a:prstGeom prst="rightArrow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100"/>
                <a:t>오감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5F2F54E-DFA7-ABC3-B292-84A4EDD2FC56}"/>
                </a:ext>
              </a:extLst>
            </p:cNvPr>
            <p:cNvSpPr/>
            <p:nvPr/>
          </p:nvSpPr>
          <p:spPr bwMode="auto">
            <a:xfrm>
              <a:off x="2573945" y="4220248"/>
              <a:ext cx="1214203" cy="35052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200" dirty="0"/>
                <a:t>Abstraction</a:t>
              </a:r>
              <a:endParaRPr lang="ko-KR" altLang="en-US" sz="1200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823B26F-BA7A-A3D7-B02B-93DDD858FDA0}"/>
                </a:ext>
              </a:extLst>
            </p:cNvPr>
            <p:cNvSpPr/>
            <p:nvPr/>
          </p:nvSpPr>
          <p:spPr bwMode="auto">
            <a:xfrm>
              <a:off x="2573944" y="4601694"/>
              <a:ext cx="1198724" cy="35052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ko-KR" sz="1200" dirty="0"/>
                <a:t>Memory</a:t>
              </a:r>
              <a:endParaRPr lang="ko-KR" altLang="en-US" sz="1200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520446A0-2EF3-A7AA-76EA-4E710B81B82F}"/>
                </a:ext>
              </a:extLst>
            </p:cNvPr>
            <p:cNvSpPr/>
            <p:nvPr/>
          </p:nvSpPr>
          <p:spPr bwMode="auto">
            <a:xfrm>
              <a:off x="4750511" y="3637319"/>
              <a:ext cx="1127760" cy="67016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200" dirty="0"/>
                <a:t>프로그램</a:t>
              </a:r>
            </a:p>
          </p:txBody>
        </p:sp>
        <p:sp>
          <p:nvSpPr>
            <p:cNvPr id="28" name="화살표: 오른쪽 27">
              <a:extLst>
                <a:ext uri="{FF2B5EF4-FFF2-40B4-BE49-F238E27FC236}">
                  <a16:creationId xmlns:a16="http://schemas.microsoft.com/office/drawing/2014/main" id="{ED8DFD8E-D672-62F8-CBCF-F7E45F986801}"/>
                </a:ext>
              </a:extLst>
            </p:cNvPr>
            <p:cNvSpPr/>
            <p:nvPr/>
          </p:nvSpPr>
          <p:spPr bwMode="auto">
            <a:xfrm>
              <a:off x="3557495" y="3645134"/>
              <a:ext cx="1259309" cy="670167"/>
            </a:xfrm>
            <a:prstGeom prst="rightArrow">
              <a:avLst>
                <a:gd name="adj1" fmla="val 50000"/>
                <a:gd name="adj2" fmla="val 35358"/>
              </a:avLst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ko-KR" altLang="en-US" sz="1100"/>
                <a:t>프로그래밍 언어</a:t>
              </a:r>
              <a:endParaRPr lang="ko-KR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504514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7D1FA6FF-AFF8-8594-3BC9-A9DA23F9290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객체지향적 사고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/>
              <a:t>미리 담기 리스트 추가</a:t>
            </a:r>
            <a:endParaRPr lang="en-US" altLang="ko-KR" dirty="0"/>
          </a:p>
          <a:p>
            <a:pPr lvl="2"/>
            <a:r>
              <a:rPr lang="ko-KR" altLang="en-US" dirty="0"/>
              <a:t>담당자</a:t>
            </a:r>
            <a:endParaRPr lang="en-US" altLang="ko-KR" dirty="0"/>
          </a:p>
          <a:p>
            <a:pPr lvl="3"/>
            <a:r>
              <a:rPr lang="ko-KR" altLang="en-US" dirty="0"/>
              <a:t>미리 담기 리스트</a:t>
            </a:r>
            <a:endParaRPr lang="en-US" altLang="ko-KR" dirty="0"/>
          </a:p>
          <a:p>
            <a:pPr lvl="4"/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ko-KR" altLang="en-US" dirty="0"/>
              <a:t>예</a:t>
            </a:r>
            <a:r>
              <a:rPr lang="en-US" altLang="ko-KR" dirty="0"/>
              <a:t>)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en-US" altLang="ko-KR" dirty="0"/>
              <a:t>Integer y = new Integer();</a:t>
            </a:r>
          </a:p>
          <a:p>
            <a:pPr lvl="2"/>
            <a:r>
              <a:rPr lang="en-US" altLang="ko-KR" dirty="0" err="1"/>
              <a:t>y.add</a:t>
            </a:r>
            <a:r>
              <a:rPr lang="en-US" altLang="ko-KR" dirty="0"/>
              <a:t>(x);</a:t>
            </a:r>
          </a:p>
          <a:p>
            <a:pPr lvl="2"/>
            <a:endParaRPr lang="en-US" altLang="ko-KR" dirty="0"/>
          </a:p>
          <a:p>
            <a:pPr lvl="4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8F446EC3-E2F7-3096-1934-135CF4EAAD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함수적 사고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예</a:t>
            </a:r>
            <a:r>
              <a:rPr lang="en-US" altLang="ko-KR" dirty="0"/>
              <a:t>) y = x + y</a:t>
            </a:r>
          </a:p>
          <a:p>
            <a:pPr lvl="1"/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785906-88B5-8504-9313-722214AEA8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ko-KR"/>
              <a:t>Sungwoon Choi 2023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C06045-6614-0253-F4F5-882942D57E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59</a:t>
            </a:fld>
            <a:endParaRPr lang="en-US" altLang="ko-KR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0A5E6CF-D834-AB78-9B56-3AA037D05FC0}"/>
              </a:ext>
            </a:extLst>
          </p:cNvPr>
          <p:cNvSpPr/>
          <p:nvPr/>
        </p:nvSpPr>
        <p:spPr bwMode="auto">
          <a:xfrm>
            <a:off x="6438410" y="1446567"/>
            <a:ext cx="1270096" cy="79382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ko-KR" altLang="en-US" sz="1400" dirty="0"/>
              <a:t>함수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46BF3F3-9061-54AE-4A09-11656F5C8315}"/>
              </a:ext>
            </a:extLst>
          </p:cNvPr>
          <p:cNvSpPr/>
          <p:nvPr/>
        </p:nvSpPr>
        <p:spPr bwMode="auto">
          <a:xfrm>
            <a:off x="5306951" y="1592269"/>
            <a:ext cx="793819" cy="5024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Input</a:t>
            </a:r>
            <a:endParaRPr lang="ko-KR" altLang="en-US" sz="14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5CAF1AF-B63A-21C4-D230-441E6798E676}"/>
              </a:ext>
            </a:extLst>
          </p:cNvPr>
          <p:cNvSpPr/>
          <p:nvPr/>
        </p:nvSpPr>
        <p:spPr bwMode="auto">
          <a:xfrm>
            <a:off x="8046147" y="1592269"/>
            <a:ext cx="826893" cy="5024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Output</a:t>
            </a:r>
            <a:endParaRPr lang="ko-KR" altLang="en-US" sz="1400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2DBF6FF1-2F14-F3DC-B5EF-812F3E41DAE0}"/>
              </a:ext>
            </a:extLst>
          </p:cNvPr>
          <p:cNvCxnSpPr>
            <a:stCxn id="14" idx="3"/>
            <a:endCxn id="13" idx="2"/>
          </p:cNvCxnSpPr>
          <p:nvPr/>
        </p:nvCxnSpPr>
        <p:spPr bwMode="auto">
          <a:xfrm flipV="1">
            <a:off x="6100770" y="1843477"/>
            <a:ext cx="337640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547F4E6-8950-43ED-D84E-7618D43B0CEB}"/>
              </a:ext>
            </a:extLst>
          </p:cNvPr>
          <p:cNvCxnSpPr>
            <a:stCxn id="13" idx="6"/>
            <a:endCxn id="15" idx="1"/>
          </p:cNvCxnSpPr>
          <p:nvPr/>
        </p:nvCxnSpPr>
        <p:spPr bwMode="auto">
          <a:xfrm>
            <a:off x="7708506" y="1843477"/>
            <a:ext cx="337641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DC051944-64C0-5CF4-49E1-002AEC796612}"/>
              </a:ext>
            </a:extLst>
          </p:cNvPr>
          <p:cNvSpPr/>
          <p:nvPr/>
        </p:nvSpPr>
        <p:spPr bwMode="auto">
          <a:xfrm>
            <a:off x="2363846" y="1446567"/>
            <a:ext cx="1270096" cy="7938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ko-KR" altLang="en-US" sz="1400" dirty="0"/>
              <a:t>함수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33366E8-E0D7-6256-8833-CAB4368B36B3}"/>
              </a:ext>
            </a:extLst>
          </p:cNvPr>
          <p:cNvSpPr/>
          <p:nvPr/>
        </p:nvSpPr>
        <p:spPr bwMode="auto">
          <a:xfrm>
            <a:off x="1232387" y="1592269"/>
            <a:ext cx="793819" cy="5024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Input</a:t>
            </a:r>
            <a:endParaRPr lang="ko-KR" altLang="en-US" sz="14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F047EC4-18DE-ECA3-ACCB-1327BE4F0F13}"/>
              </a:ext>
            </a:extLst>
          </p:cNvPr>
          <p:cNvSpPr/>
          <p:nvPr/>
        </p:nvSpPr>
        <p:spPr bwMode="auto">
          <a:xfrm>
            <a:off x="3971583" y="1592269"/>
            <a:ext cx="826893" cy="5024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Output</a:t>
            </a:r>
            <a:endParaRPr lang="ko-KR" altLang="en-US" sz="1400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BB05B92-4198-C7F4-CA0E-D928F5CB0D97}"/>
              </a:ext>
            </a:extLst>
          </p:cNvPr>
          <p:cNvCxnSpPr>
            <a:stCxn id="19" idx="3"/>
            <a:endCxn id="18" idx="2"/>
          </p:cNvCxnSpPr>
          <p:nvPr/>
        </p:nvCxnSpPr>
        <p:spPr bwMode="auto">
          <a:xfrm flipV="1">
            <a:off x="2026206" y="1843477"/>
            <a:ext cx="337640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8EE640B-2F6B-A184-65B4-A413CF389DBF}"/>
              </a:ext>
            </a:extLst>
          </p:cNvPr>
          <p:cNvCxnSpPr>
            <a:stCxn id="18" idx="6"/>
            <a:endCxn id="20" idx="1"/>
          </p:cNvCxnSpPr>
          <p:nvPr/>
        </p:nvCxnSpPr>
        <p:spPr bwMode="auto">
          <a:xfrm>
            <a:off x="3633942" y="1843477"/>
            <a:ext cx="337641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0" name="타원 29">
            <a:extLst>
              <a:ext uri="{FF2B5EF4-FFF2-40B4-BE49-F238E27FC236}">
                <a16:creationId xmlns:a16="http://schemas.microsoft.com/office/drawing/2014/main" id="{B266D1BB-DB07-AFE6-45DC-FCE51ECCD695}"/>
              </a:ext>
            </a:extLst>
          </p:cNvPr>
          <p:cNvSpPr/>
          <p:nvPr/>
        </p:nvSpPr>
        <p:spPr bwMode="auto">
          <a:xfrm>
            <a:off x="6491750" y="3094785"/>
            <a:ext cx="1270096" cy="79382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+</a:t>
            </a:r>
            <a:endParaRPr lang="ko-KR" altLang="en-US" sz="14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CE52215-94E0-D0AC-8F25-835E0D671EAB}"/>
              </a:ext>
            </a:extLst>
          </p:cNvPr>
          <p:cNvSpPr/>
          <p:nvPr/>
        </p:nvSpPr>
        <p:spPr bwMode="auto">
          <a:xfrm>
            <a:off x="5360291" y="3240487"/>
            <a:ext cx="793819" cy="5024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x</a:t>
            </a:r>
            <a:endParaRPr lang="ko-KR" altLang="en-US" sz="1400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CD50D9B-DD30-10BB-025F-5305A4782B82}"/>
              </a:ext>
            </a:extLst>
          </p:cNvPr>
          <p:cNvSpPr/>
          <p:nvPr/>
        </p:nvSpPr>
        <p:spPr bwMode="auto">
          <a:xfrm>
            <a:off x="8099487" y="3240487"/>
            <a:ext cx="826893" cy="5024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y</a:t>
            </a:r>
            <a:endParaRPr lang="ko-KR" altLang="en-US" sz="1400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4A98D30C-F4D8-E1A7-0E28-AD19C85EC620}"/>
              </a:ext>
            </a:extLst>
          </p:cNvPr>
          <p:cNvCxnSpPr>
            <a:stCxn id="31" idx="3"/>
            <a:endCxn id="30" idx="2"/>
          </p:cNvCxnSpPr>
          <p:nvPr/>
        </p:nvCxnSpPr>
        <p:spPr bwMode="auto">
          <a:xfrm flipV="1">
            <a:off x="6154110" y="3491695"/>
            <a:ext cx="337640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F4BE96B1-514E-7848-65E7-68A3F3B36522}"/>
              </a:ext>
            </a:extLst>
          </p:cNvPr>
          <p:cNvCxnSpPr>
            <a:stCxn id="30" idx="6"/>
            <a:endCxn id="32" idx="1"/>
          </p:cNvCxnSpPr>
          <p:nvPr/>
        </p:nvCxnSpPr>
        <p:spPr bwMode="auto">
          <a:xfrm>
            <a:off x="7761846" y="3491695"/>
            <a:ext cx="337641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9FE4356-584B-484D-7A6C-7F207E158521}"/>
              </a:ext>
            </a:extLst>
          </p:cNvPr>
          <p:cNvSpPr/>
          <p:nvPr/>
        </p:nvSpPr>
        <p:spPr bwMode="auto">
          <a:xfrm>
            <a:off x="5360291" y="3808412"/>
            <a:ext cx="793819" cy="5024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y</a:t>
            </a:r>
            <a:endParaRPr lang="ko-KR" altLang="en-US" sz="1400" dirty="0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8F75D2E5-D189-2601-C70F-45A752A96A24}"/>
              </a:ext>
            </a:extLst>
          </p:cNvPr>
          <p:cNvCxnSpPr>
            <a:stCxn id="35" idx="3"/>
            <a:endCxn id="30" idx="3"/>
          </p:cNvCxnSpPr>
          <p:nvPr/>
        </p:nvCxnSpPr>
        <p:spPr bwMode="auto">
          <a:xfrm flipV="1">
            <a:off x="6154110" y="3772353"/>
            <a:ext cx="523641" cy="2872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2EAE0A1-50E2-6AF5-AA28-EBBD118C48C5}"/>
              </a:ext>
            </a:extLst>
          </p:cNvPr>
          <p:cNvSpPr/>
          <p:nvPr/>
        </p:nvSpPr>
        <p:spPr bwMode="auto">
          <a:xfrm>
            <a:off x="1612759" y="3914399"/>
            <a:ext cx="1359041" cy="6499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Integer</a:t>
            </a:r>
          </a:p>
          <a:p>
            <a:pPr algn="ctr"/>
            <a:r>
              <a:rPr lang="en-US" altLang="ko-KR" sz="1400" dirty="0"/>
              <a:t>add(integer x)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701327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054BD9-4D46-45B0-A3B2-7D9CEDCC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보고서 작성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204B34-A3C8-4116-92E9-1FD6E5F46E8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23863" y="1216025"/>
            <a:ext cx="9275762" cy="5813425"/>
          </a:xfrm>
        </p:spPr>
        <p:txBody>
          <a:bodyPr/>
          <a:lstStyle/>
          <a:p>
            <a:r>
              <a:rPr lang="ko-KR" altLang="en-US" dirty="0"/>
              <a:t>내용</a:t>
            </a:r>
            <a:endParaRPr lang="en-US" altLang="ko-KR" dirty="0"/>
          </a:p>
          <a:p>
            <a:pPr lvl="1"/>
            <a:r>
              <a:rPr lang="ko-KR" altLang="en-US" dirty="0"/>
              <a:t>수업 내용을 중심으로</a:t>
            </a:r>
          </a:p>
          <a:p>
            <a:pPr lvl="1"/>
            <a:r>
              <a:rPr lang="ko-KR" altLang="en-US" dirty="0"/>
              <a:t>목차 및 내용이 구조화 되어 기술 되어야 하며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/>
              <a:t>전체 내용이 주제를 가지고 연결 되어야 하고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/>
              <a:t>추가 자료를 찾아서 내용을 보강 하여야 함</a:t>
            </a:r>
          </a:p>
          <a:p>
            <a:endParaRPr lang="ko-KR" altLang="en-US" dirty="0"/>
          </a:p>
          <a:p>
            <a:r>
              <a:rPr lang="ko-KR" altLang="en-US" dirty="0"/>
              <a:t>감점</a:t>
            </a:r>
          </a:p>
          <a:p>
            <a:pPr lvl="1"/>
            <a:r>
              <a:rPr lang="ko-KR" altLang="en-US" dirty="0"/>
              <a:t>인용 부호가 정확하게 표시 되지 않은 경우 </a:t>
            </a:r>
            <a:r>
              <a:rPr lang="en-US" altLang="ko-KR" dirty="0"/>
              <a:t>– </a:t>
            </a:r>
            <a:r>
              <a:rPr lang="ko-KR" altLang="en-US" dirty="0"/>
              <a:t>전체 보고서 </a:t>
            </a:r>
            <a:r>
              <a:rPr lang="en-US" altLang="ko-KR" dirty="0"/>
              <a:t>0</a:t>
            </a:r>
            <a:r>
              <a:rPr lang="ko-KR" altLang="en-US" dirty="0"/>
              <a:t>점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) "</a:t>
            </a:r>
            <a:r>
              <a:rPr lang="ko-KR" altLang="en-US" dirty="0"/>
              <a:t>컴퓨터는 산술적 및 논리적 </a:t>
            </a:r>
            <a:r>
              <a:rPr lang="en-US" altLang="ko-KR" dirty="0"/>
              <a:t>...." [</a:t>
            </a:r>
            <a:r>
              <a:rPr lang="ko-KR" altLang="en-US" dirty="0"/>
              <a:t>네이버 사전</a:t>
            </a:r>
            <a:r>
              <a:rPr lang="en-US" altLang="ko-KR" dirty="0"/>
              <a:t>]</a:t>
            </a:r>
          </a:p>
          <a:p>
            <a:pPr lvl="1"/>
            <a:r>
              <a:rPr lang="ko-KR" altLang="en-US" dirty="0"/>
              <a:t>대부분의 내용을 인용하는 경우 감점 </a:t>
            </a:r>
            <a:r>
              <a:rPr lang="en-US" altLang="ko-KR" dirty="0"/>
              <a:t>- </a:t>
            </a:r>
            <a:r>
              <a:rPr lang="ko-KR" altLang="en-US" dirty="0"/>
              <a:t>해당 부분 감점</a:t>
            </a:r>
          </a:p>
          <a:p>
            <a:pPr lvl="1"/>
            <a:r>
              <a:rPr lang="ko-KR" altLang="en-US" dirty="0"/>
              <a:t>요약하는 경우는 정확하게 범위를 표시하여야 하며</a:t>
            </a:r>
            <a:r>
              <a:rPr lang="en-US" altLang="ko-KR" dirty="0"/>
              <a:t>, </a:t>
            </a:r>
            <a:r>
              <a:rPr lang="ko-KR" altLang="en-US" dirty="0"/>
              <a:t>참조 위치를 명시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54492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ACEE3809-BE1F-B4A0-27C6-04464FCCA8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Java</a:t>
            </a:r>
            <a:r>
              <a:rPr lang="ko-KR" altLang="en-US" dirty="0"/>
              <a:t> </a:t>
            </a:r>
            <a:r>
              <a:rPr lang="en-US" altLang="ko-KR" dirty="0"/>
              <a:t>Swing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D396E8-C701-D4B7-2EB8-0A9EB6D3D8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B114B58-E39E-E3FF-AC60-07E62C3129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771209F-B0AF-4653-6E73-88D9C35822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60</a:t>
            </a:fld>
            <a:endParaRPr lang="en-US" altLang="ko-KR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DADA845-201B-EEF2-EA03-DA6B8C5A010E}"/>
              </a:ext>
            </a:extLst>
          </p:cNvPr>
          <p:cNvSpPr/>
          <p:nvPr/>
        </p:nvSpPr>
        <p:spPr bwMode="auto">
          <a:xfrm>
            <a:off x="1249680" y="1592580"/>
            <a:ext cx="4008120" cy="25069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Desktop – Windows OS</a:t>
            </a:r>
            <a:endParaRPr lang="ko-KR" altLang="en-US" sz="14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0BCD2E-B364-2DE7-5742-F3E6D75E4D72}"/>
              </a:ext>
            </a:extLst>
          </p:cNvPr>
          <p:cNvSpPr/>
          <p:nvPr/>
        </p:nvSpPr>
        <p:spPr bwMode="auto">
          <a:xfrm>
            <a:off x="2087244" y="2204030"/>
            <a:ext cx="2142173" cy="12554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JFrame</a:t>
            </a:r>
            <a:endParaRPr lang="ko-KR" altLang="en-US" sz="14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5564C1-096B-226A-6400-BFD4B57DF1D3}"/>
              </a:ext>
            </a:extLst>
          </p:cNvPr>
          <p:cNvSpPr/>
          <p:nvPr/>
        </p:nvSpPr>
        <p:spPr bwMode="auto">
          <a:xfrm>
            <a:off x="1790700" y="4366260"/>
            <a:ext cx="1181100" cy="3429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Mouse</a:t>
            </a:r>
            <a:endParaRPr lang="ko-KR" altLang="en-US" sz="1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1341FCF-A61E-9D19-9532-A00496E27354}"/>
              </a:ext>
            </a:extLst>
          </p:cNvPr>
          <p:cNvSpPr/>
          <p:nvPr/>
        </p:nvSpPr>
        <p:spPr bwMode="auto">
          <a:xfrm>
            <a:off x="3124200" y="4366260"/>
            <a:ext cx="1181100" cy="3429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Keyboard</a:t>
            </a:r>
            <a:endParaRPr lang="ko-KR" altLang="en-US" sz="1400" dirty="0"/>
          </a:p>
        </p:txBody>
      </p:sp>
      <p:sp>
        <p:nvSpPr>
          <p:cNvPr id="10" name="화살표: 위쪽 9">
            <a:extLst>
              <a:ext uri="{FF2B5EF4-FFF2-40B4-BE49-F238E27FC236}">
                <a16:creationId xmlns:a16="http://schemas.microsoft.com/office/drawing/2014/main" id="{64C47331-28FD-6A1B-F4CF-63FEA303694D}"/>
              </a:ext>
            </a:extLst>
          </p:cNvPr>
          <p:cNvSpPr/>
          <p:nvPr/>
        </p:nvSpPr>
        <p:spPr bwMode="auto">
          <a:xfrm>
            <a:off x="2087244" y="3589020"/>
            <a:ext cx="884556" cy="609600"/>
          </a:xfrm>
          <a:prstGeom prst="upArrow">
            <a:avLst>
              <a:gd name="adj1" fmla="val 71621"/>
              <a:gd name="adj2" fmla="val 21250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Event</a:t>
            </a:r>
            <a:endParaRPr lang="ko-KR" altLang="en-US" sz="1200" dirty="0"/>
          </a:p>
        </p:txBody>
      </p:sp>
      <p:sp>
        <p:nvSpPr>
          <p:cNvPr id="12" name="화살표: 위쪽 11">
            <a:extLst>
              <a:ext uri="{FF2B5EF4-FFF2-40B4-BE49-F238E27FC236}">
                <a16:creationId xmlns:a16="http://schemas.microsoft.com/office/drawing/2014/main" id="{9391A5A5-BA71-BDA9-196C-5A9B2517BBFD}"/>
              </a:ext>
            </a:extLst>
          </p:cNvPr>
          <p:cNvSpPr/>
          <p:nvPr/>
        </p:nvSpPr>
        <p:spPr bwMode="auto">
          <a:xfrm>
            <a:off x="3253740" y="3547745"/>
            <a:ext cx="884556" cy="609600"/>
          </a:xfrm>
          <a:prstGeom prst="upArrow">
            <a:avLst>
              <a:gd name="adj1" fmla="val 71621"/>
              <a:gd name="adj2" fmla="val 21250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Event</a:t>
            </a:r>
            <a:endParaRPr lang="ko-KR" altLang="en-US" sz="12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5CCDC83-48DF-603B-9D34-9E04C22B5EE5}"/>
              </a:ext>
            </a:extLst>
          </p:cNvPr>
          <p:cNvSpPr/>
          <p:nvPr/>
        </p:nvSpPr>
        <p:spPr bwMode="auto">
          <a:xfrm>
            <a:off x="2381250" y="2628900"/>
            <a:ext cx="811530" cy="5486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JPanel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9057637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/>
              <a:t>진행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Graphical User Interface</a:t>
            </a:r>
          </a:p>
          <a:p>
            <a:pPr lvl="2"/>
            <a:r>
              <a:rPr lang="en-US" altLang="ko-KR" dirty="0" smtClean="0"/>
              <a:t>Specialization</a:t>
            </a:r>
          </a:p>
          <a:p>
            <a:pPr lvl="2"/>
            <a:r>
              <a:rPr lang="en-US" altLang="ko-KR" dirty="0" smtClean="0"/>
              <a:t>Aggregation Hierarchy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altLang="ko-KR" dirty="0" smtClean="0"/>
          </a:p>
          <a:p>
            <a:pPr lvl="1"/>
            <a:r>
              <a:rPr lang="en-US" altLang="ko-KR" dirty="0" smtClean="0"/>
              <a:t>Specialization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Aggregation </a:t>
            </a:r>
            <a:r>
              <a:rPr lang="en-US" altLang="ko-KR" dirty="0" smtClean="0"/>
              <a:t>Hierarchy</a:t>
            </a:r>
          </a:p>
          <a:p>
            <a:pPr lvl="2"/>
            <a:r>
              <a:rPr lang="en-US" altLang="ko-KR" dirty="0" smtClean="0"/>
              <a:t>Paint</a:t>
            </a:r>
          </a:p>
          <a:p>
            <a:pPr lvl="2"/>
            <a:r>
              <a:rPr lang="en-US" altLang="ko-KR" dirty="0" smtClean="0"/>
              <a:t>Move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2023-05-31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 smtClean="0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61</a:t>
            </a:fld>
            <a:endParaRPr lang="en-US" altLang="ko-KR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ADA845-201B-EEF2-EA03-DA6B8C5A010E}"/>
              </a:ext>
            </a:extLst>
          </p:cNvPr>
          <p:cNvSpPr/>
          <p:nvPr/>
        </p:nvSpPr>
        <p:spPr bwMode="auto">
          <a:xfrm>
            <a:off x="1055831" y="2620536"/>
            <a:ext cx="4008120" cy="25069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Desktop – Windows OS</a:t>
            </a:r>
            <a:endParaRPr lang="ko-KR" altLang="en-US" sz="14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20BCD2E-B364-2DE7-5742-F3E6D75E4D72}"/>
              </a:ext>
            </a:extLst>
          </p:cNvPr>
          <p:cNvSpPr/>
          <p:nvPr/>
        </p:nvSpPr>
        <p:spPr bwMode="auto">
          <a:xfrm>
            <a:off x="1893395" y="3231986"/>
            <a:ext cx="2142173" cy="12554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JFrame</a:t>
            </a:r>
            <a:endParaRPr lang="ko-KR" altLang="en-US" sz="14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45564C1-096B-226A-6400-BFD4B57DF1D3}"/>
              </a:ext>
            </a:extLst>
          </p:cNvPr>
          <p:cNvSpPr/>
          <p:nvPr/>
        </p:nvSpPr>
        <p:spPr bwMode="auto">
          <a:xfrm>
            <a:off x="1596851" y="5394216"/>
            <a:ext cx="1181100" cy="3429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Mouse</a:t>
            </a:r>
            <a:endParaRPr lang="ko-KR" altLang="en-US" sz="14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1341FCF-A61E-9D19-9532-A00496E27354}"/>
              </a:ext>
            </a:extLst>
          </p:cNvPr>
          <p:cNvSpPr/>
          <p:nvPr/>
        </p:nvSpPr>
        <p:spPr bwMode="auto">
          <a:xfrm>
            <a:off x="2930351" y="5394216"/>
            <a:ext cx="1181100" cy="3429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Keyboard</a:t>
            </a:r>
            <a:endParaRPr lang="ko-KR" altLang="en-US" sz="1400" dirty="0"/>
          </a:p>
        </p:txBody>
      </p:sp>
      <p:sp>
        <p:nvSpPr>
          <p:cNvPr id="13" name="화살표: 위쪽 9">
            <a:extLst>
              <a:ext uri="{FF2B5EF4-FFF2-40B4-BE49-F238E27FC236}">
                <a16:creationId xmlns:a16="http://schemas.microsoft.com/office/drawing/2014/main" id="{64C47331-28FD-6A1B-F4CF-63FEA303694D}"/>
              </a:ext>
            </a:extLst>
          </p:cNvPr>
          <p:cNvSpPr/>
          <p:nvPr/>
        </p:nvSpPr>
        <p:spPr bwMode="auto">
          <a:xfrm>
            <a:off x="1893395" y="4616976"/>
            <a:ext cx="884556" cy="609600"/>
          </a:xfrm>
          <a:prstGeom prst="upArrow">
            <a:avLst>
              <a:gd name="adj1" fmla="val 71621"/>
              <a:gd name="adj2" fmla="val 21250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Event</a:t>
            </a:r>
            <a:endParaRPr lang="ko-KR" altLang="en-US" sz="1200" dirty="0"/>
          </a:p>
        </p:txBody>
      </p:sp>
      <p:sp>
        <p:nvSpPr>
          <p:cNvPr id="14" name="화살표: 위쪽 11">
            <a:extLst>
              <a:ext uri="{FF2B5EF4-FFF2-40B4-BE49-F238E27FC236}">
                <a16:creationId xmlns:a16="http://schemas.microsoft.com/office/drawing/2014/main" id="{9391A5A5-BA71-BDA9-196C-5A9B2517BBFD}"/>
              </a:ext>
            </a:extLst>
          </p:cNvPr>
          <p:cNvSpPr/>
          <p:nvPr/>
        </p:nvSpPr>
        <p:spPr bwMode="auto">
          <a:xfrm>
            <a:off x="3059891" y="4575701"/>
            <a:ext cx="884556" cy="609600"/>
          </a:xfrm>
          <a:prstGeom prst="upArrow">
            <a:avLst>
              <a:gd name="adj1" fmla="val 71621"/>
              <a:gd name="adj2" fmla="val 21250"/>
            </a:avLst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200" dirty="0"/>
              <a:t>Event</a:t>
            </a:r>
            <a:endParaRPr lang="ko-KR" altLang="en-US" sz="12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CCDC83-48DF-603B-9D34-9E04C22B5EE5}"/>
              </a:ext>
            </a:extLst>
          </p:cNvPr>
          <p:cNvSpPr/>
          <p:nvPr/>
        </p:nvSpPr>
        <p:spPr bwMode="auto">
          <a:xfrm>
            <a:off x="2187401" y="3656856"/>
            <a:ext cx="811530" cy="54864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JPanel</a:t>
            </a:r>
            <a:endParaRPr lang="ko-KR" altLang="en-US" sz="14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20BCD2E-B364-2DE7-5742-F3E6D75E4D72}"/>
              </a:ext>
            </a:extLst>
          </p:cNvPr>
          <p:cNvSpPr/>
          <p:nvPr/>
        </p:nvSpPr>
        <p:spPr bwMode="auto">
          <a:xfrm>
            <a:off x="6181409" y="2969502"/>
            <a:ext cx="1277672" cy="52150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 smtClean="0"/>
              <a:t>PMainFrame</a:t>
            </a:r>
            <a:endParaRPr lang="ko-KR" altLang="en-US" sz="14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0BCD2E-B364-2DE7-5742-F3E6D75E4D72}"/>
              </a:ext>
            </a:extLst>
          </p:cNvPr>
          <p:cNvSpPr/>
          <p:nvPr/>
        </p:nvSpPr>
        <p:spPr bwMode="auto">
          <a:xfrm>
            <a:off x="6181409" y="1838211"/>
            <a:ext cx="1277672" cy="52150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JFrame</a:t>
            </a:r>
            <a:endParaRPr lang="ko-KR" altLang="en-US" sz="1400" dirty="0"/>
          </a:p>
        </p:txBody>
      </p:sp>
      <p:sp>
        <p:nvSpPr>
          <p:cNvPr id="18" name="이등변 삼각형 17"/>
          <p:cNvSpPr/>
          <p:nvPr/>
        </p:nvSpPr>
        <p:spPr bwMode="auto">
          <a:xfrm>
            <a:off x="6677762" y="2359712"/>
            <a:ext cx="291403" cy="258583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smtClean="0"/>
          </a:p>
        </p:txBody>
      </p:sp>
      <p:cxnSp>
        <p:nvCxnSpPr>
          <p:cNvPr id="20" name="직선 연결선 19"/>
          <p:cNvCxnSpPr>
            <a:stCxn id="18" idx="3"/>
            <a:endCxn id="16" idx="0"/>
          </p:cNvCxnSpPr>
          <p:nvPr/>
        </p:nvCxnSpPr>
        <p:spPr bwMode="auto">
          <a:xfrm flipH="1">
            <a:off x="6820245" y="2618295"/>
            <a:ext cx="3219" cy="35120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20BCD2E-B364-2DE7-5742-F3E6D75E4D72}"/>
              </a:ext>
            </a:extLst>
          </p:cNvPr>
          <p:cNvSpPr/>
          <p:nvPr/>
        </p:nvSpPr>
        <p:spPr bwMode="auto">
          <a:xfrm>
            <a:off x="6330329" y="6006835"/>
            <a:ext cx="1277672" cy="52150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 smtClean="0"/>
              <a:t>JPanel</a:t>
            </a:r>
            <a:endParaRPr lang="ko-KR" altLang="en-US" sz="14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20BCD2E-B364-2DE7-5742-F3E6D75E4D72}"/>
              </a:ext>
            </a:extLst>
          </p:cNvPr>
          <p:cNvSpPr/>
          <p:nvPr/>
        </p:nvSpPr>
        <p:spPr bwMode="auto">
          <a:xfrm>
            <a:off x="6330329" y="4875544"/>
            <a:ext cx="1277672" cy="52150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/>
              <a:t>JFrame</a:t>
            </a:r>
            <a:endParaRPr lang="ko-KR" altLang="en-US" sz="1400" dirty="0"/>
          </a:p>
        </p:txBody>
      </p:sp>
      <p:cxnSp>
        <p:nvCxnSpPr>
          <p:cNvPr id="28" name="직선 연결선 27"/>
          <p:cNvCxnSpPr>
            <a:stCxn id="29" idx="2"/>
            <a:endCxn id="25" idx="0"/>
          </p:cNvCxnSpPr>
          <p:nvPr/>
        </p:nvCxnSpPr>
        <p:spPr bwMode="auto">
          <a:xfrm>
            <a:off x="6969165" y="5659687"/>
            <a:ext cx="0" cy="34714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" name="다이아몬드 28"/>
          <p:cNvSpPr/>
          <p:nvPr/>
        </p:nvSpPr>
        <p:spPr bwMode="auto">
          <a:xfrm>
            <a:off x="6810825" y="5392987"/>
            <a:ext cx="316679" cy="266700"/>
          </a:xfrm>
          <a:prstGeom prst="diamond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smtClean="0"/>
          </a:p>
        </p:txBody>
      </p:sp>
    </p:spTree>
    <p:extLst>
      <p:ext uri="{BB962C8B-B14F-4D97-AF65-F5344CB8AC3E}">
        <p14:creationId xmlns:p14="http://schemas.microsoft.com/office/powerpoint/2010/main" val="418613127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/>
              <a:t>과제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기존의</a:t>
            </a:r>
            <a:r>
              <a:rPr lang="en-US" altLang="ko-KR" dirty="0" smtClean="0"/>
              <a:t> Presentation Class</a:t>
            </a:r>
            <a:r>
              <a:rPr lang="ko-KR" altLang="en-US" dirty="0" smtClean="0"/>
              <a:t>들을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Swing Library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Class </a:t>
            </a:r>
            <a:r>
              <a:rPr lang="ko-KR" altLang="en-US" dirty="0" smtClean="0"/>
              <a:t>들로 부터 확장하여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Aggregation Hierarchy </a:t>
            </a:r>
            <a:r>
              <a:rPr lang="ko-KR" altLang="en-US" dirty="0" smtClean="0"/>
              <a:t>로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구성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 smtClean="0"/>
              <a:t>Sungwoon Choi 2023</a:t>
            </a:r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62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9349332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2023-06-05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63</a:t>
            </a:fld>
            <a:endParaRPr lang="en-US" altLang="ko-KR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 smtClean="0"/>
              <a:t>Sungwoon Choi 2023</a:t>
            </a:r>
            <a:endParaRPr lang="en-US" altLang="ko-KR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ko-KR" altLang="en-US" dirty="0" smtClean="0"/>
              <a:t>직종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IT Service – Server-Based System</a:t>
            </a:r>
          </a:p>
          <a:p>
            <a:pPr lvl="2"/>
            <a:r>
              <a:rPr lang="ko-KR" altLang="en-US" dirty="0" smtClean="0"/>
              <a:t>개발 </a:t>
            </a:r>
            <a:r>
              <a:rPr lang="en-US" altLang="ko-KR" dirty="0" smtClean="0"/>
              <a:t>- SI</a:t>
            </a:r>
          </a:p>
          <a:p>
            <a:pPr lvl="3"/>
            <a:r>
              <a:rPr lang="ko-KR" altLang="en-US" dirty="0" smtClean="0"/>
              <a:t>삼성</a:t>
            </a:r>
            <a:r>
              <a:rPr lang="en-US" altLang="ko-KR" dirty="0" smtClean="0"/>
              <a:t> SDS, LG CNS, SK CNC</a:t>
            </a:r>
          </a:p>
          <a:p>
            <a:pPr lvl="3"/>
            <a:r>
              <a:rPr lang="ko-KR" altLang="en-US" dirty="0" smtClean="0"/>
              <a:t>롯데정보통신</a:t>
            </a:r>
            <a:r>
              <a:rPr lang="en-US" altLang="ko-KR" dirty="0" smtClean="0"/>
              <a:t>/</a:t>
            </a:r>
            <a:r>
              <a:rPr lang="ko-KR" altLang="en-US" dirty="0" smtClean="0"/>
              <a:t>현대</a:t>
            </a:r>
            <a:r>
              <a:rPr lang="en-US" altLang="ko-KR" dirty="0" smtClean="0"/>
              <a:t>HDS/</a:t>
            </a:r>
            <a:r>
              <a:rPr lang="ko-KR" altLang="en-US" dirty="0" err="1" smtClean="0"/>
              <a:t>한화시스템</a:t>
            </a:r>
            <a:endParaRPr lang="en-US" altLang="ko-KR" dirty="0" smtClean="0"/>
          </a:p>
          <a:p>
            <a:pPr lvl="3"/>
            <a:r>
              <a:rPr lang="en-US" altLang="ko-KR" dirty="0" smtClean="0"/>
              <a:t>KT-DS, KDN-DS</a:t>
            </a:r>
          </a:p>
          <a:p>
            <a:pPr lvl="3"/>
            <a:endParaRPr lang="en-US" altLang="ko-KR" dirty="0" smtClean="0"/>
          </a:p>
          <a:p>
            <a:pPr lvl="2"/>
            <a:r>
              <a:rPr lang="ko-KR" altLang="en-US" dirty="0" smtClean="0"/>
              <a:t>유지보수 </a:t>
            </a:r>
            <a:r>
              <a:rPr lang="en-US" altLang="ko-KR" dirty="0" smtClean="0"/>
              <a:t>- SM</a:t>
            </a:r>
          </a:p>
          <a:p>
            <a:pPr lvl="3"/>
            <a:r>
              <a:rPr lang="ko-KR" altLang="en-US" dirty="0"/>
              <a:t>삼성</a:t>
            </a:r>
            <a:r>
              <a:rPr lang="en-US" altLang="ko-KR" dirty="0"/>
              <a:t> SDS, LG CNS, SK </a:t>
            </a:r>
            <a:r>
              <a:rPr lang="en-US" altLang="ko-KR" dirty="0" smtClean="0"/>
              <a:t>CNC</a:t>
            </a:r>
          </a:p>
          <a:p>
            <a:pPr lvl="3"/>
            <a:r>
              <a:rPr lang="ko-KR" altLang="en-US" dirty="0"/>
              <a:t>롯데정보통신</a:t>
            </a:r>
            <a:r>
              <a:rPr lang="en-US" altLang="ko-KR" dirty="0"/>
              <a:t>/</a:t>
            </a:r>
            <a:r>
              <a:rPr lang="ko-KR" altLang="en-US" dirty="0"/>
              <a:t>현대</a:t>
            </a:r>
            <a:r>
              <a:rPr lang="en-US" altLang="ko-KR" dirty="0"/>
              <a:t>HDS/</a:t>
            </a:r>
            <a:r>
              <a:rPr lang="ko-KR" altLang="en-US" dirty="0" err="1"/>
              <a:t>한화시스템</a:t>
            </a:r>
            <a:endParaRPr lang="en-US" altLang="ko-KR" dirty="0"/>
          </a:p>
          <a:p>
            <a:pPr lvl="3"/>
            <a:r>
              <a:rPr lang="en-US" altLang="ko-KR" dirty="0"/>
              <a:t>KT-DS, KDN-DS</a:t>
            </a:r>
          </a:p>
          <a:p>
            <a:pPr lvl="3"/>
            <a:endParaRPr lang="en-US" altLang="ko-KR" dirty="0"/>
          </a:p>
          <a:p>
            <a:pPr lvl="2"/>
            <a:r>
              <a:rPr lang="ko-KR" altLang="en-US" dirty="0" smtClean="0"/>
              <a:t>전산실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금융</a:t>
            </a:r>
            <a:r>
              <a:rPr lang="en-US" altLang="ko-KR" dirty="0" smtClean="0"/>
              <a:t>/</a:t>
            </a:r>
            <a:r>
              <a:rPr lang="ko-KR" altLang="en-US" dirty="0" smtClean="0"/>
              <a:t>생산</a:t>
            </a:r>
            <a:r>
              <a:rPr lang="en-US" altLang="ko-KR" dirty="0" smtClean="0"/>
              <a:t>/</a:t>
            </a:r>
            <a:r>
              <a:rPr lang="ko-KR" altLang="en-US" dirty="0" smtClean="0"/>
              <a:t>학교</a:t>
            </a:r>
            <a:r>
              <a:rPr lang="en-US" altLang="ko-KR" dirty="0" smtClean="0"/>
              <a:t>/….</a:t>
            </a:r>
          </a:p>
          <a:p>
            <a:pPr lvl="3"/>
            <a:endParaRPr lang="en-US" altLang="ko-KR" dirty="0"/>
          </a:p>
          <a:p>
            <a:pPr lvl="2"/>
            <a:r>
              <a:rPr lang="en-US" altLang="ko-KR" dirty="0" smtClean="0">
                <a:sym typeface="Wingdings" panose="05000000000000000000" pitchFamily="2" charset="2"/>
              </a:rPr>
              <a:t> </a:t>
            </a:r>
            <a:r>
              <a:rPr lang="en-US" altLang="ko-KR" dirty="0" err="1" smtClean="0">
                <a:sym typeface="Wingdings" panose="05000000000000000000" pitchFamily="2" charset="2"/>
              </a:rPr>
              <a:t>Naver</a:t>
            </a:r>
            <a:r>
              <a:rPr lang="en-US" altLang="ko-KR" dirty="0" smtClean="0">
                <a:sym typeface="Wingdings" panose="05000000000000000000" pitchFamily="2" charset="2"/>
              </a:rPr>
              <a:t>, </a:t>
            </a:r>
            <a:r>
              <a:rPr lang="en-US" altLang="ko-KR" dirty="0" err="1" smtClean="0">
                <a:sym typeface="Wingdings" panose="05000000000000000000" pitchFamily="2" charset="2"/>
              </a:rPr>
              <a:t>coupang</a:t>
            </a:r>
            <a:r>
              <a:rPr lang="en-US" altLang="ko-KR" dirty="0" smtClean="0">
                <a:sym typeface="Wingdings" panose="05000000000000000000" pitchFamily="2" charset="2"/>
              </a:rPr>
              <a:t>, …</a:t>
            </a:r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19429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 bwMode="auto">
          <a:xfrm>
            <a:off x="6043323" y="3754587"/>
            <a:ext cx="1151298" cy="15408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 smtClean="0"/>
              <a:t>ScrollPane</a:t>
            </a:r>
            <a:endParaRPr lang="ko-KR" altLang="en-US" sz="1400" dirty="0" smtClean="0"/>
          </a:p>
        </p:txBody>
      </p:sp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 smtClean="0"/>
              <a:t>Layout Manager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 smtClean="0"/>
              <a:t>Sungwoon Choi 2021</a:t>
            </a:r>
            <a:endParaRPr lang="en-US" altLang="ko-KR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64</a:t>
            </a:fld>
            <a:endParaRPr lang="en-US" altLang="ko-KR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1879034" y="1469993"/>
            <a:ext cx="4226354" cy="16851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 smtClean="0"/>
              <a:t>SuganSinchong</a:t>
            </a:r>
            <a:endParaRPr lang="ko-KR" altLang="en-US" sz="1400" dirty="0" smtClean="0"/>
          </a:p>
        </p:txBody>
      </p:sp>
      <p:sp>
        <p:nvSpPr>
          <p:cNvPr id="10" name="직사각형 9"/>
          <p:cNvSpPr/>
          <p:nvPr/>
        </p:nvSpPr>
        <p:spPr bwMode="auto">
          <a:xfrm>
            <a:off x="2025757" y="1881974"/>
            <a:ext cx="1212100" cy="10521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smtClean="0"/>
              <a:t>Selection</a:t>
            </a:r>
            <a:endParaRPr lang="ko-KR" altLang="en-US" sz="1400" dirty="0" smtClean="0"/>
          </a:p>
        </p:txBody>
      </p:sp>
      <p:sp>
        <p:nvSpPr>
          <p:cNvPr id="11" name="직사각형 10"/>
          <p:cNvSpPr/>
          <p:nvPr/>
        </p:nvSpPr>
        <p:spPr bwMode="auto">
          <a:xfrm>
            <a:off x="3384581" y="1881974"/>
            <a:ext cx="1212100" cy="10521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 smtClean="0"/>
              <a:t>Miridamgi</a:t>
            </a:r>
            <a:endParaRPr lang="ko-KR" altLang="en-US" sz="1400" dirty="0" smtClean="0"/>
          </a:p>
        </p:txBody>
      </p:sp>
      <p:sp>
        <p:nvSpPr>
          <p:cNvPr id="12" name="직사각형 11"/>
          <p:cNvSpPr/>
          <p:nvPr/>
        </p:nvSpPr>
        <p:spPr bwMode="auto">
          <a:xfrm>
            <a:off x="4743405" y="1881974"/>
            <a:ext cx="1212100" cy="105214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err="1" smtClean="0"/>
              <a:t>Sincheong</a:t>
            </a:r>
            <a:endParaRPr lang="ko-KR" altLang="en-US" sz="1400" dirty="0" smtClean="0"/>
          </a:p>
        </p:txBody>
      </p:sp>
      <p:sp>
        <p:nvSpPr>
          <p:cNvPr id="13" name="직사각형 12"/>
          <p:cNvSpPr/>
          <p:nvPr/>
        </p:nvSpPr>
        <p:spPr bwMode="auto">
          <a:xfrm>
            <a:off x="6390741" y="1960895"/>
            <a:ext cx="1597688" cy="703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dirty="0" err="1" smtClean="0"/>
              <a:t>LayoutManager</a:t>
            </a:r>
            <a:endParaRPr lang="ko-KR" altLang="en-US" sz="1400" dirty="0" smtClean="0"/>
          </a:p>
        </p:txBody>
      </p:sp>
      <p:cxnSp>
        <p:nvCxnSpPr>
          <p:cNvPr id="15" name="직선 화살표 연결선 14"/>
          <p:cNvCxnSpPr>
            <a:stCxn id="9" idx="3"/>
            <a:endCxn id="13" idx="1"/>
          </p:cNvCxnSpPr>
          <p:nvPr/>
        </p:nvCxnSpPr>
        <p:spPr bwMode="auto">
          <a:xfrm>
            <a:off x="6105388" y="2312588"/>
            <a:ext cx="285353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직사각형 16"/>
          <p:cNvSpPr/>
          <p:nvPr/>
        </p:nvSpPr>
        <p:spPr bwMode="auto">
          <a:xfrm>
            <a:off x="1481864" y="3704128"/>
            <a:ext cx="2763297" cy="280720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smtClean="0"/>
              <a:t>Selection</a:t>
            </a:r>
            <a:endParaRPr lang="ko-KR" altLang="en-US" sz="1400" dirty="0" smtClean="0"/>
          </a:p>
        </p:txBody>
      </p:sp>
      <p:graphicFrame>
        <p:nvGraphicFramePr>
          <p:cNvPr id="20" name="내용 개체 틀 19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106900230"/>
              </p:ext>
            </p:extLst>
          </p:nvPr>
        </p:nvGraphicFramePr>
        <p:xfrm>
          <a:off x="1612485" y="4002179"/>
          <a:ext cx="76377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3778">
                  <a:extLst>
                    <a:ext uri="{9D8B030D-6E8A-4147-A177-3AD203B41FA5}">
                      <a16:colId xmlns:a16="http://schemas.microsoft.com/office/drawing/2014/main" val="68342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캠퍼스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460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용인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31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서울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004797"/>
                  </a:ext>
                </a:extLst>
              </a:tr>
            </a:tbl>
          </a:graphicData>
        </a:graphic>
      </p:graphicFrame>
      <p:graphicFrame>
        <p:nvGraphicFramePr>
          <p:cNvPr id="21" name="내용 개체 틀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1101669"/>
              </p:ext>
            </p:extLst>
          </p:nvPr>
        </p:nvGraphicFramePr>
        <p:xfrm>
          <a:off x="2425171" y="4002179"/>
          <a:ext cx="76377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3778">
                  <a:extLst>
                    <a:ext uri="{9D8B030D-6E8A-4147-A177-3AD203B41FA5}">
                      <a16:colId xmlns:a16="http://schemas.microsoft.com/office/drawing/2014/main" val="68342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대학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460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공과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31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004797"/>
                  </a:ext>
                </a:extLst>
              </a:tr>
            </a:tbl>
          </a:graphicData>
        </a:graphic>
      </p:graphicFrame>
      <p:graphicFrame>
        <p:nvGraphicFramePr>
          <p:cNvPr id="22" name="내용 개체 틀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226840"/>
              </p:ext>
            </p:extLst>
          </p:nvPr>
        </p:nvGraphicFramePr>
        <p:xfrm>
          <a:off x="3237857" y="4005113"/>
          <a:ext cx="882291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291">
                  <a:extLst>
                    <a:ext uri="{9D8B030D-6E8A-4147-A177-3AD203B41FA5}">
                      <a16:colId xmlns:a16="http://schemas.microsoft.com/office/drawing/2014/main" val="68342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학과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460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정보통신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31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004797"/>
                  </a:ext>
                </a:extLst>
              </a:tr>
            </a:tbl>
          </a:graphicData>
        </a:graphic>
      </p:graphicFrame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7338248"/>
              </p:ext>
            </p:extLst>
          </p:nvPr>
        </p:nvGraphicFramePr>
        <p:xfrm>
          <a:off x="1629691" y="5222640"/>
          <a:ext cx="249046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8092">
                  <a:extLst>
                    <a:ext uri="{9D8B030D-6E8A-4147-A177-3AD203B41FA5}">
                      <a16:colId xmlns:a16="http://schemas.microsoft.com/office/drawing/2014/main" val="3657042432"/>
                    </a:ext>
                  </a:extLst>
                </a:gridCol>
                <a:gridCol w="498092">
                  <a:extLst>
                    <a:ext uri="{9D8B030D-6E8A-4147-A177-3AD203B41FA5}">
                      <a16:colId xmlns:a16="http://schemas.microsoft.com/office/drawing/2014/main" val="1652582968"/>
                    </a:ext>
                  </a:extLst>
                </a:gridCol>
                <a:gridCol w="498092">
                  <a:extLst>
                    <a:ext uri="{9D8B030D-6E8A-4147-A177-3AD203B41FA5}">
                      <a16:colId xmlns:a16="http://schemas.microsoft.com/office/drawing/2014/main" val="3465388585"/>
                    </a:ext>
                  </a:extLst>
                </a:gridCol>
                <a:gridCol w="498092">
                  <a:extLst>
                    <a:ext uri="{9D8B030D-6E8A-4147-A177-3AD203B41FA5}">
                      <a16:colId xmlns:a16="http://schemas.microsoft.com/office/drawing/2014/main" val="1694437781"/>
                    </a:ext>
                  </a:extLst>
                </a:gridCol>
                <a:gridCol w="498092">
                  <a:extLst>
                    <a:ext uri="{9D8B030D-6E8A-4147-A177-3AD203B41FA5}">
                      <a16:colId xmlns:a16="http://schemas.microsoft.com/office/drawing/2014/main" val="31198956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ID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이름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시간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담당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학점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093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515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395310"/>
                  </a:ext>
                </a:extLst>
              </a:tr>
            </a:tbl>
          </a:graphicData>
        </a:graphic>
      </p:graphicFrame>
      <p:cxnSp>
        <p:nvCxnSpPr>
          <p:cNvPr id="25" name="직선 화살표 연결선 24"/>
          <p:cNvCxnSpPr/>
          <p:nvPr/>
        </p:nvCxnSpPr>
        <p:spPr bwMode="auto">
          <a:xfrm flipH="1">
            <a:off x="1497204" y="2963834"/>
            <a:ext cx="528553" cy="77054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직선 화살표 연결선 25"/>
          <p:cNvCxnSpPr/>
          <p:nvPr/>
        </p:nvCxnSpPr>
        <p:spPr bwMode="auto">
          <a:xfrm>
            <a:off x="3237857" y="2963834"/>
            <a:ext cx="1007304" cy="77054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29" name="내용 개체 틀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3833132"/>
              </p:ext>
            </p:extLst>
          </p:nvPr>
        </p:nvGraphicFramePr>
        <p:xfrm>
          <a:off x="6248064" y="4110120"/>
          <a:ext cx="76377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3778">
                  <a:extLst>
                    <a:ext uri="{9D8B030D-6E8A-4147-A177-3AD203B41FA5}">
                      <a16:colId xmlns:a16="http://schemas.microsoft.com/office/drawing/2014/main" val="68342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캠퍼스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460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용인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31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서울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004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570143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>
          <a:xfrm>
            <a:off x="479393" y="843379"/>
            <a:ext cx="5901310" cy="6277402"/>
          </a:xfrm>
        </p:spPr>
        <p:txBody>
          <a:bodyPr/>
          <a:lstStyle/>
          <a:p>
            <a:r>
              <a:rPr lang="en-US" altLang="ko-KR" dirty="0" smtClean="0"/>
              <a:t>Inheritance</a:t>
            </a:r>
          </a:p>
          <a:p>
            <a:pPr lvl="1"/>
            <a:r>
              <a:rPr lang="en-US" altLang="ko-KR" dirty="0" smtClean="0"/>
              <a:t>String[] Title = new String[1];</a:t>
            </a:r>
          </a:p>
          <a:p>
            <a:pPr lvl="1"/>
            <a:r>
              <a:rPr lang="en-US" altLang="ko-KR" dirty="0" smtClean="0"/>
              <a:t>String[][] contents = new String[1][2];</a:t>
            </a:r>
          </a:p>
          <a:p>
            <a:pPr lvl="1"/>
            <a:r>
              <a:rPr lang="en-US" altLang="ko-KR" dirty="0" smtClean="0"/>
              <a:t>Title[0]= “</a:t>
            </a:r>
            <a:r>
              <a:rPr lang="ko-KR" altLang="en-US" dirty="0" smtClean="0"/>
              <a:t>캠퍼스</a:t>
            </a:r>
            <a:r>
              <a:rPr lang="en-US" altLang="ko-KR" dirty="0" smtClean="0"/>
              <a:t>”;</a:t>
            </a:r>
          </a:p>
          <a:p>
            <a:pPr lvl="1"/>
            <a:r>
              <a:rPr lang="en-US" altLang="ko-KR" dirty="0" smtClean="0"/>
              <a:t>Contents[0][0] = “</a:t>
            </a:r>
            <a:r>
              <a:rPr lang="ko-KR" altLang="en-US" dirty="0" smtClean="0"/>
              <a:t>용인</a:t>
            </a:r>
            <a:r>
              <a:rPr lang="en-US" altLang="ko-KR" dirty="0" smtClean="0"/>
              <a:t>”;</a:t>
            </a:r>
          </a:p>
          <a:p>
            <a:pPr lvl="1"/>
            <a:r>
              <a:rPr lang="en-US" altLang="ko-KR" dirty="0"/>
              <a:t>Contents[0</a:t>
            </a:r>
            <a:r>
              <a:rPr lang="en-US" altLang="ko-KR" dirty="0" smtClean="0"/>
              <a:t>][1] </a:t>
            </a:r>
            <a:r>
              <a:rPr lang="en-US" altLang="ko-KR" dirty="0"/>
              <a:t>=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서울</a:t>
            </a:r>
            <a:r>
              <a:rPr lang="en-US" altLang="ko-KR" dirty="0" smtClean="0"/>
              <a:t>”;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err="1" smtClean="0"/>
              <a:t>JTable</a:t>
            </a:r>
            <a:r>
              <a:rPr lang="en-US" altLang="ko-KR" dirty="0" smtClean="0"/>
              <a:t> table = new </a:t>
            </a:r>
            <a:r>
              <a:rPr lang="en-US" altLang="ko-KR" dirty="0" err="1" smtClean="0"/>
              <a:t>JTable</a:t>
            </a:r>
            <a:r>
              <a:rPr lang="en-US" altLang="ko-KR" dirty="0" smtClean="0"/>
              <a:t>(contents, title);</a:t>
            </a:r>
          </a:p>
          <a:p>
            <a:pPr lvl="1"/>
            <a:r>
              <a:rPr lang="en-US" altLang="ko-KR" dirty="0" err="1" smtClean="0"/>
              <a:t>Pselection</a:t>
            </a:r>
            <a:r>
              <a:rPr lang="en-US" altLang="ko-KR" dirty="0" smtClean="0"/>
              <a:t> selection = new </a:t>
            </a:r>
            <a:r>
              <a:rPr lang="en-US" altLang="ko-KR" dirty="0" err="1" smtClean="0"/>
              <a:t>Pselection</a:t>
            </a:r>
            <a:r>
              <a:rPr lang="en-US" altLang="ko-KR" dirty="0" smtClean="0"/>
              <a:t>(contents</a:t>
            </a:r>
            <a:r>
              <a:rPr lang="en-US" altLang="ko-KR" dirty="0"/>
              <a:t>, title</a:t>
            </a:r>
            <a:r>
              <a:rPr lang="en-US" altLang="ko-KR" dirty="0" smtClean="0"/>
              <a:t>);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 smtClean="0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65</a:t>
            </a:fld>
            <a:endParaRPr lang="en-US" altLang="ko-KR"/>
          </a:p>
        </p:txBody>
      </p:sp>
      <p:sp>
        <p:nvSpPr>
          <p:cNvPr id="6" name="직사각형 5"/>
          <p:cNvSpPr/>
          <p:nvPr/>
        </p:nvSpPr>
        <p:spPr bwMode="auto">
          <a:xfrm>
            <a:off x="2082103" y="3631810"/>
            <a:ext cx="1587640" cy="7335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dirty="0" err="1" smtClean="0"/>
              <a:t>JTable</a:t>
            </a:r>
            <a:endParaRPr lang="ko-KR" altLang="en-US" sz="1400" dirty="0" smtClean="0"/>
          </a:p>
        </p:txBody>
      </p:sp>
      <p:sp>
        <p:nvSpPr>
          <p:cNvPr id="7" name="직사각형 6"/>
          <p:cNvSpPr/>
          <p:nvPr/>
        </p:nvSpPr>
        <p:spPr bwMode="auto">
          <a:xfrm>
            <a:off x="2082103" y="5156517"/>
            <a:ext cx="1587640" cy="8809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dirty="0" err="1" smtClean="0"/>
              <a:t>PSelection</a:t>
            </a:r>
            <a:endParaRPr lang="ko-KR" altLang="en-US" sz="1400" dirty="0" smtClean="0"/>
          </a:p>
        </p:txBody>
      </p:sp>
      <p:sp>
        <p:nvSpPr>
          <p:cNvPr id="8" name="이등변 삼각형 7"/>
          <p:cNvSpPr/>
          <p:nvPr/>
        </p:nvSpPr>
        <p:spPr bwMode="auto">
          <a:xfrm>
            <a:off x="2713055" y="4409236"/>
            <a:ext cx="311499" cy="231541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 smtClean="0"/>
          </a:p>
        </p:txBody>
      </p:sp>
      <p:cxnSp>
        <p:nvCxnSpPr>
          <p:cNvPr id="10" name="직선 연결선 9"/>
          <p:cNvCxnSpPr>
            <a:stCxn id="8" idx="3"/>
            <a:endCxn id="7" idx="0"/>
          </p:cNvCxnSpPr>
          <p:nvPr/>
        </p:nvCxnSpPr>
        <p:spPr bwMode="auto">
          <a:xfrm>
            <a:off x="2868805" y="4640777"/>
            <a:ext cx="7118" cy="5157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직사각형 11"/>
          <p:cNvSpPr/>
          <p:nvPr/>
        </p:nvSpPr>
        <p:spPr bwMode="auto">
          <a:xfrm>
            <a:off x="1288283" y="5514984"/>
            <a:ext cx="1205132" cy="3646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dirty="0" smtClean="0"/>
              <a:t>Contents, Header</a:t>
            </a:r>
            <a:endParaRPr lang="ko-KR" altLang="en-US" sz="1400" dirty="0" smtClean="0"/>
          </a:p>
        </p:txBody>
      </p:sp>
      <p:graphicFrame>
        <p:nvGraphicFramePr>
          <p:cNvPr id="13" name="내용 개체 틀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5348992"/>
              </p:ext>
            </p:extLst>
          </p:nvPr>
        </p:nvGraphicFramePr>
        <p:xfrm>
          <a:off x="3458288" y="3442315"/>
          <a:ext cx="76377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3778">
                  <a:extLst>
                    <a:ext uri="{9D8B030D-6E8A-4147-A177-3AD203B41FA5}">
                      <a16:colId xmlns:a16="http://schemas.microsoft.com/office/drawing/2014/main" val="68342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캠퍼스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460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용인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31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서울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004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046151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/>
              <a:t>진행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JTable</a:t>
            </a:r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2023-06-07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 smtClean="0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66</a:t>
            </a:fld>
            <a:endParaRPr lang="en-US" altLang="ko-KR"/>
          </a:p>
        </p:txBody>
      </p:sp>
      <p:sp>
        <p:nvSpPr>
          <p:cNvPr id="10" name="TextBox 9"/>
          <p:cNvSpPr txBox="1"/>
          <p:nvPr/>
        </p:nvSpPr>
        <p:spPr>
          <a:xfrm>
            <a:off x="2104183" y="2886273"/>
            <a:ext cx="81391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 smtClean="0"/>
              <a:t>View</a:t>
            </a:r>
            <a:endParaRPr lang="ko-KR" altLang="en-US" sz="1400" dirty="0" err="1" smtClean="0"/>
          </a:p>
        </p:txBody>
      </p:sp>
      <p:sp>
        <p:nvSpPr>
          <p:cNvPr id="11" name="TextBox 10"/>
          <p:cNvSpPr txBox="1"/>
          <p:nvPr/>
        </p:nvSpPr>
        <p:spPr>
          <a:xfrm>
            <a:off x="5801973" y="2886273"/>
            <a:ext cx="81391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algn="l"/>
            <a:r>
              <a:rPr lang="en-US" altLang="ko-KR" sz="1400" dirty="0" smtClean="0"/>
              <a:t>Model</a:t>
            </a:r>
            <a:endParaRPr lang="ko-KR" altLang="en-US" sz="1400" dirty="0" err="1" smtClean="0"/>
          </a:p>
        </p:txBody>
      </p:sp>
      <p:sp>
        <p:nvSpPr>
          <p:cNvPr id="12" name="직사각형 11"/>
          <p:cNvSpPr/>
          <p:nvPr/>
        </p:nvSpPr>
        <p:spPr bwMode="auto">
          <a:xfrm>
            <a:off x="4964613" y="3312973"/>
            <a:ext cx="2572378" cy="3213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ko-KR" altLang="en-US" sz="1400" dirty="0" smtClean="0"/>
              <a:t>아이디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이름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시간</a:t>
            </a:r>
            <a:r>
              <a:rPr lang="en-US" altLang="ko-KR" sz="1400" dirty="0" smtClean="0"/>
              <a:t>, </a:t>
            </a:r>
            <a:r>
              <a:rPr lang="ko-KR" altLang="en-US" sz="1400" dirty="0" err="1" smtClean="0"/>
              <a:t>강사명</a:t>
            </a:r>
            <a:endParaRPr lang="ko-KR" altLang="en-US" sz="1400" dirty="0" smtClean="0"/>
          </a:p>
        </p:txBody>
      </p:sp>
      <p:sp>
        <p:nvSpPr>
          <p:cNvPr id="13" name="직사각형 12"/>
          <p:cNvSpPr/>
          <p:nvPr/>
        </p:nvSpPr>
        <p:spPr bwMode="auto">
          <a:xfrm>
            <a:off x="4964613" y="3729979"/>
            <a:ext cx="2572378" cy="3213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/>
              <a:t>1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국어</a:t>
            </a:r>
            <a:r>
              <a:rPr lang="en-US" altLang="ko-KR" sz="1400" dirty="0" smtClean="0"/>
              <a:t>, 09:00, </a:t>
            </a:r>
            <a:r>
              <a:rPr lang="ko-KR" altLang="en-US" sz="1400" dirty="0" smtClean="0"/>
              <a:t>홍길동</a:t>
            </a:r>
            <a:endParaRPr lang="ko-KR" altLang="en-US" sz="1400" dirty="0" smtClean="0"/>
          </a:p>
        </p:txBody>
      </p:sp>
      <p:sp>
        <p:nvSpPr>
          <p:cNvPr id="15" name="직사각형 14"/>
          <p:cNvSpPr/>
          <p:nvPr/>
        </p:nvSpPr>
        <p:spPr bwMode="auto">
          <a:xfrm>
            <a:off x="4964613" y="4137285"/>
            <a:ext cx="2572378" cy="3213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ko-KR" sz="1400" dirty="0" smtClean="0"/>
              <a:t>2, </a:t>
            </a:r>
            <a:r>
              <a:rPr lang="ko-KR" altLang="en-US" sz="1400" dirty="0" smtClean="0"/>
              <a:t>수학</a:t>
            </a:r>
            <a:r>
              <a:rPr lang="en-US" altLang="ko-KR" sz="1400" dirty="0" smtClean="0"/>
              <a:t>, 09:00, </a:t>
            </a:r>
            <a:r>
              <a:rPr lang="ko-KR" altLang="en-US" sz="1400" dirty="0" smtClean="0"/>
              <a:t>박철</a:t>
            </a:r>
            <a:endParaRPr lang="ko-KR" altLang="en-US" sz="1400" dirty="0" smtClean="0"/>
          </a:p>
        </p:txBody>
      </p:sp>
      <p:sp>
        <p:nvSpPr>
          <p:cNvPr id="16" name="내용 개체 틀 1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altLang="ko-KR" dirty="0" smtClean="0"/>
          </a:p>
          <a:p>
            <a:pPr lvl="1"/>
            <a:r>
              <a:rPr lang="en-US" altLang="ko-KR" dirty="0" smtClean="0"/>
              <a:t>1</a:t>
            </a:r>
            <a:r>
              <a:rPr lang="ko-KR" altLang="en-US" dirty="0" smtClean="0"/>
              <a:t>차원 </a:t>
            </a:r>
            <a:r>
              <a:rPr lang="en-US" altLang="ko-KR" dirty="0" smtClean="0"/>
              <a:t>Array</a:t>
            </a:r>
          </a:p>
          <a:p>
            <a:pPr lvl="2"/>
            <a:r>
              <a:rPr lang="en-US" altLang="ko-KR" dirty="0" smtClean="0"/>
              <a:t>String[] header = new String[4];</a:t>
            </a:r>
          </a:p>
          <a:p>
            <a:pPr lvl="1"/>
            <a:r>
              <a:rPr lang="en-US" altLang="ko-KR" dirty="0" smtClean="0"/>
              <a:t>2</a:t>
            </a:r>
            <a:r>
              <a:rPr lang="ko-KR" altLang="en-US" dirty="0" smtClean="0"/>
              <a:t>차원 </a:t>
            </a:r>
            <a:r>
              <a:rPr lang="en-US" altLang="ko-KR" dirty="0" smtClean="0"/>
              <a:t>Array</a:t>
            </a:r>
          </a:p>
          <a:p>
            <a:pPr lvl="2"/>
            <a:r>
              <a:rPr lang="en-US" altLang="ko-KR" dirty="0" smtClean="0"/>
              <a:t>String[][] rows = new String[10][4]</a:t>
            </a:r>
            <a:endParaRPr lang="ko-KR" altLang="en-US" dirty="0"/>
          </a:p>
        </p:txBody>
      </p:sp>
      <p:graphicFrame>
        <p:nvGraphicFramePr>
          <p:cNvPr id="17" name="내용 개체 틀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3834228"/>
              </p:ext>
            </p:extLst>
          </p:nvPr>
        </p:nvGraphicFramePr>
        <p:xfrm>
          <a:off x="1373157" y="3323021"/>
          <a:ext cx="2129432" cy="11553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358">
                  <a:extLst>
                    <a:ext uri="{9D8B030D-6E8A-4147-A177-3AD203B41FA5}">
                      <a16:colId xmlns:a16="http://schemas.microsoft.com/office/drawing/2014/main" val="1482353272"/>
                    </a:ext>
                  </a:extLst>
                </a:gridCol>
                <a:gridCol w="532358">
                  <a:extLst>
                    <a:ext uri="{9D8B030D-6E8A-4147-A177-3AD203B41FA5}">
                      <a16:colId xmlns:a16="http://schemas.microsoft.com/office/drawing/2014/main" val="1588062562"/>
                    </a:ext>
                  </a:extLst>
                </a:gridCol>
                <a:gridCol w="532358">
                  <a:extLst>
                    <a:ext uri="{9D8B030D-6E8A-4147-A177-3AD203B41FA5}">
                      <a16:colId xmlns:a16="http://schemas.microsoft.com/office/drawing/2014/main" val="2206005155"/>
                    </a:ext>
                  </a:extLst>
                </a:gridCol>
                <a:gridCol w="532358">
                  <a:extLst>
                    <a:ext uri="{9D8B030D-6E8A-4147-A177-3AD203B41FA5}">
                      <a16:colId xmlns:a16="http://schemas.microsoft.com/office/drawing/2014/main" val="3077626894"/>
                    </a:ext>
                  </a:extLst>
                </a:gridCol>
              </a:tblGrid>
              <a:tr h="38512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/>
                </a:tc>
                <a:extLst>
                  <a:ext uri="{0D108BD9-81ED-4DB2-BD59-A6C34878D82A}">
                    <a16:rowId xmlns:a16="http://schemas.microsoft.com/office/drawing/2014/main" val="1921428573"/>
                  </a:ext>
                </a:extLst>
              </a:tr>
              <a:tr h="38512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/>
                </a:tc>
                <a:extLst>
                  <a:ext uri="{0D108BD9-81ED-4DB2-BD59-A6C34878D82A}">
                    <a16:rowId xmlns:a16="http://schemas.microsoft.com/office/drawing/2014/main" val="933751709"/>
                  </a:ext>
                </a:extLst>
              </a:tr>
              <a:tr h="38512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139417" marR="139417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7025493"/>
                  </a:ext>
                </a:extLst>
              </a:tr>
            </a:tbl>
          </a:graphicData>
        </a:graphic>
      </p:graphicFrame>
      <p:cxnSp>
        <p:nvCxnSpPr>
          <p:cNvPr id="21" name="직선 화살표 연결선 20"/>
          <p:cNvCxnSpPr/>
          <p:nvPr/>
        </p:nvCxnSpPr>
        <p:spPr bwMode="auto">
          <a:xfrm flipH="1">
            <a:off x="3631532" y="3890665"/>
            <a:ext cx="1235948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직선 화살표 연결선 21"/>
          <p:cNvCxnSpPr/>
          <p:nvPr/>
        </p:nvCxnSpPr>
        <p:spPr bwMode="auto">
          <a:xfrm flipH="1">
            <a:off x="3631532" y="4264563"/>
            <a:ext cx="1235948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직선 화살표 연결선 22"/>
          <p:cNvCxnSpPr/>
          <p:nvPr/>
        </p:nvCxnSpPr>
        <p:spPr bwMode="auto">
          <a:xfrm flipH="1">
            <a:off x="3631532" y="3473659"/>
            <a:ext cx="1235948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93500924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DCB60A09-1AF2-ADB4-B3A7-9D12DDE8C38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기말</a:t>
            </a:r>
            <a:r>
              <a:rPr lang="en-US" altLang="ko-KR" dirty="0"/>
              <a:t> </a:t>
            </a:r>
            <a:r>
              <a:rPr lang="ko-KR" altLang="en-US" dirty="0"/>
              <a:t>평가</a:t>
            </a:r>
            <a:endParaRPr lang="en-US" altLang="ko-KR" dirty="0"/>
          </a:p>
          <a:p>
            <a:pPr lvl="1"/>
            <a:r>
              <a:rPr lang="ko-KR" altLang="en-US" dirty="0" smtClean="0"/>
              <a:t>제출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기본</a:t>
            </a:r>
            <a:endParaRPr lang="en-US" altLang="ko-KR" dirty="0"/>
          </a:p>
          <a:p>
            <a:pPr lvl="3"/>
            <a:r>
              <a:rPr lang="ko-KR" altLang="en-US" dirty="0"/>
              <a:t>요구 사항 문서</a:t>
            </a:r>
            <a:endParaRPr lang="en-US" altLang="ko-KR" dirty="0"/>
          </a:p>
          <a:p>
            <a:pPr lvl="4"/>
            <a:r>
              <a:rPr lang="en-US" altLang="ko-KR" dirty="0"/>
              <a:t>Usecase Diagram</a:t>
            </a:r>
          </a:p>
          <a:p>
            <a:pPr lvl="4"/>
            <a:r>
              <a:rPr lang="en-US" altLang="ko-KR" dirty="0"/>
              <a:t>Scenario</a:t>
            </a:r>
          </a:p>
          <a:p>
            <a:pPr lvl="5"/>
            <a:r>
              <a:rPr lang="en-US" altLang="ko-KR" dirty="0"/>
              <a:t>Activity Diagram </a:t>
            </a:r>
            <a:r>
              <a:rPr lang="ko-KR" altLang="en-US" dirty="0"/>
              <a:t>혹은 </a:t>
            </a:r>
            <a:endParaRPr lang="en-US" altLang="ko-KR" dirty="0"/>
          </a:p>
          <a:p>
            <a:pPr lvl="5"/>
            <a:r>
              <a:rPr lang="en-US" altLang="ko-KR" dirty="0"/>
              <a:t>Table</a:t>
            </a:r>
            <a:r>
              <a:rPr lang="ko-KR" altLang="en-US" dirty="0"/>
              <a:t>에 자연어 문장</a:t>
            </a:r>
            <a:endParaRPr lang="en-US" altLang="ko-KR" dirty="0"/>
          </a:p>
          <a:p>
            <a:pPr lvl="3"/>
            <a:r>
              <a:rPr lang="ko-KR" altLang="en-US" dirty="0"/>
              <a:t>분석</a:t>
            </a:r>
            <a:r>
              <a:rPr lang="en-US" altLang="ko-KR" dirty="0"/>
              <a:t> </a:t>
            </a:r>
            <a:r>
              <a:rPr lang="ko-KR" altLang="en-US" dirty="0"/>
              <a:t>문서</a:t>
            </a:r>
            <a:endParaRPr lang="en-US" altLang="ko-KR" dirty="0"/>
          </a:p>
          <a:p>
            <a:pPr lvl="4"/>
            <a:r>
              <a:rPr lang="en-US" altLang="ko-KR" dirty="0"/>
              <a:t>Object</a:t>
            </a:r>
            <a:r>
              <a:rPr lang="ko-KR" altLang="en-US" dirty="0"/>
              <a:t> </a:t>
            </a:r>
            <a:r>
              <a:rPr lang="en-US" altLang="ko-KR" dirty="0"/>
              <a:t>Diagram</a:t>
            </a:r>
          </a:p>
          <a:p>
            <a:pPr lvl="3"/>
            <a:r>
              <a:rPr lang="ko-KR" altLang="en-US" dirty="0"/>
              <a:t>설계 문서</a:t>
            </a:r>
            <a:endParaRPr lang="en-US" altLang="ko-KR" dirty="0"/>
          </a:p>
          <a:p>
            <a:pPr lvl="4"/>
            <a:r>
              <a:rPr lang="en-US" altLang="ko-KR" dirty="0"/>
              <a:t>Class Diagram</a:t>
            </a:r>
            <a:endParaRPr lang="ko-KR" altLang="en-US" dirty="0"/>
          </a:p>
          <a:p>
            <a:pPr lvl="5"/>
            <a:r>
              <a:rPr lang="en-US" altLang="ko-KR" dirty="0"/>
              <a:t>Reverse Engineering</a:t>
            </a:r>
          </a:p>
          <a:p>
            <a:pPr lvl="3"/>
            <a:r>
              <a:rPr lang="ko-KR" altLang="en-US" dirty="0"/>
              <a:t>구현</a:t>
            </a:r>
            <a:endParaRPr lang="en-US" altLang="ko-KR" dirty="0"/>
          </a:p>
          <a:p>
            <a:pPr lvl="3"/>
            <a:endParaRPr lang="en-US" altLang="ko-KR" dirty="0"/>
          </a:p>
          <a:p>
            <a:pPr lvl="2"/>
            <a:r>
              <a:rPr lang="ko-KR" altLang="en-US" dirty="0"/>
              <a:t>확장</a:t>
            </a:r>
            <a:endParaRPr lang="en-US" altLang="ko-KR" dirty="0"/>
          </a:p>
          <a:p>
            <a:pPr lvl="3"/>
            <a:r>
              <a:rPr lang="en-US" altLang="ko-KR" dirty="0"/>
              <a:t>J2SE</a:t>
            </a:r>
            <a:r>
              <a:rPr lang="ko-KR" altLang="en-US" dirty="0"/>
              <a:t>기반의 </a:t>
            </a:r>
            <a:r>
              <a:rPr lang="en-US" altLang="ko-KR" dirty="0"/>
              <a:t>Desktop Library Swing/</a:t>
            </a:r>
            <a:r>
              <a:rPr lang="en-US" altLang="ko-KR" dirty="0" err="1"/>
              <a:t>Awt</a:t>
            </a:r>
            <a:r>
              <a:rPr lang="ko-KR" altLang="en-US" dirty="0"/>
              <a:t>를 이용해서 </a:t>
            </a:r>
            <a:r>
              <a:rPr lang="en-US" altLang="ko-KR" dirty="0"/>
              <a:t>GUI </a:t>
            </a:r>
            <a:r>
              <a:rPr lang="ko-KR" altLang="en-US" dirty="0"/>
              <a:t>기반의 프로그램 작성</a:t>
            </a:r>
            <a:endParaRPr lang="en-US" altLang="ko-KR" dirty="0"/>
          </a:p>
          <a:p>
            <a:pPr lvl="3"/>
            <a:r>
              <a:rPr lang="ko-KR" altLang="en-US" dirty="0"/>
              <a:t>기본에서 구현한 구조를 그대로 따라서 할 </a:t>
            </a:r>
            <a:r>
              <a:rPr lang="ko-KR" altLang="en-US" dirty="0" smtClean="0"/>
              <a:t>것</a:t>
            </a:r>
            <a:endParaRPr lang="en-US" altLang="ko-KR" dirty="0" smtClean="0"/>
          </a:p>
          <a:p>
            <a:pPr lvl="3"/>
            <a:endParaRPr lang="en-US" altLang="ko-KR" dirty="0"/>
          </a:p>
          <a:p>
            <a:pPr lvl="2"/>
            <a:r>
              <a:rPr lang="ko-KR" altLang="en-US" dirty="0" smtClean="0"/>
              <a:t>채점표 </a:t>
            </a:r>
            <a:r>
              <a:rPr lang="en-US" altLang="ko-KR" dirty="0" smtClean="0"/>
              <a:t>– PDF</a:t>
            </a:r>
          </a:p>
          <a:p>
            <a:pPr marL="266700" lvl="1" indent="0">
              <a:buNone/>
            </a:pPr>
            <a:endParaRPr lang="en-US" altLang="ko-KR" dirty="0" smtClean="0">
              <a:sym typeface="Wingdings" panose="05000000000000000000" pitchFamily="2" charset="2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20B15A-2AC8-5A0F-7036-946F57CB49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altLang="ko-KR" dirty="0" smtClean="0"/>
          </a:p>
          <a:p>
            <a:pPr lvl="1"/>
            <a:r>
              <a:rPr lang="ko-KR" altLang="en-US" dirty="0" smtClean="0"/>
              <a:t>평가 일시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6/12(</a:t>
            </a:r>
            <a:r>
              <a:rPr lang="ko-KR" altLang="en-US" dirty="0" smtClean="0"/>
              <a:t>월</a:t>
            </a:r>
            <a:r>
              <a:rPr lang="en-US" altLang="ko-KR" dirty="0" smtClean="0"/>
              <a:t>) 13:00~16:00</a:t>
            </a:r>
            <a:endParaRPr lang="en-US" altLang="ko-KR" dirty="0"/>
          </a:p>
          <a:p>
            <a:pPr lvl="2"/>
            <a:endParaRPr lang="en-US" altLang="ko-KR" dirty="0" smtClean="0"/>
          </a:p>
          <a:p>
            <a:pPr marL="266700" lvl="1" indent="0">
              <a:buNone/>
            </a:pPr>
            <a:r>
              <a:rPr lang="en-US" altLang="ko-KR" dirty="0">
                <a:sym typeface="Wingdings" panose="05000000000000000000" pitchFamily="2" charset="2"/>
              </a:rPr>
              <a:t> Upload</a:t>
            </a:r>
          </a:p>
          <a:p>
            <a:pPr lvl="2"/>
            <a:r>
              <a:rPr lang="ko-KR" altLang="en-US" dirty="0" smtClean="0">
                <a:sym typeface="Wingdings" panose="05000000000000000000" pitchFamily="2" charset="2"/>
              </a:rPr>
              <a:t>이름</a:t>
            </a:r>
            <a:r>
              <a:rPr lang="en-US" altLang="ko-KR" dirty="0" smtClean="0">
                <a:sym typeface="Wingdings" panose="05000000000000000000" pitchFamily="2" charset="2"/>
              </a:rPr>
              <a:t>_</a:t>
            </a:r>
            <a:r>
              <a:rPr lang="ko-KR" altLang="en-US" dirty="0" smtClean="0">
                <a:sym typeface="Wingdings" panose="05000000000000000000" pitchFamily="2" charset="2"/>
              </a:rPr>
              <a:t>학번</a:t>
            </a:r>
            <a:r>
              <a:rPr lang="en-US" altLang="ko-KR" dirty="0" smtClean="0">
                <a:sym typeface="Wingdings" panose="05000000000000000000" pitchFamily="2" charset="2"/>
              </a:rPr>
              <a:t>_</a:t>
            </a:r>
            <a:r>
              <a:rPr lang="ko-KR" altLang="en-US" dirty="0" smtClean="0">
                <a:sym typeface="Wingdings" panose="05000000000000000000" pitchFamily="2" charset="2"/>
              </a:rPr>
              <a:t>설계</a:t>
            </a:r>
            <a:r>
              <a:rPr lang="en-US" altLang="ko-KR" dirty="0" smtClean="0">
                <a:sym typeface="Wingdings" panose="05000000000000000000" pitchFamily="2" charset="2"/>
              </a:rPr>
              <a:t>.pdf</a:t>
            </a:r>
          </a:p>
          <a:p>
            <a:pPr lvl="3"/>
            <a:r>
              <a:rPr lang="ko-KR" altLang="en-US" dirty="0" smtClean="0">
                <a:sym typeface="Wingdings" panose="05000000000000000000" pitchFamily="2" charset="2"/>
              </a:rPr>
              <a:t>요구사항</a:t>
            </a:r>
            <a:r>
              <a:rPr lang="en-US" altLang="ko-KR" dirty="0">
                <a:sym typeface="Wingdings" panose="05000000000000000000" pitchFamily="2" charset="2"/>
              </a:rPr>
              <a:t>/</a:t>
            </a:r>
            <a:r>
              <a:rPr lang="ko-KR" altLang="en-US" dirty="0" err="1">
                <a:sym typeface="Wingdings" panose="05000000000000000000" pitchFamily="2" charset="2"/>
              </a:rPr>
              <a:t>분석문서</a:t>
            </a:r>
            <a:r>
              <a:rPr lang="en-US" altLang="ko-KR" dirty="0">
                <a:sym typeface="Wingdings" panose="05000000000000000000" pitchFamily="2" charset="2"/>
              </a:rPr>
              <a:t>/</a:t>
            </a:r>
            <a:r>
              <a:rPr lang="ko-KR" altLang="en-US" dirty="0" err="1" smtClean="0">
                <a:sym typeface="Wingdings" panose="05000000000000000000" pitchFamily="2" charset="2"/>
              </a:rPr>
              <a:t>설계문서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pPr lvl="2"/>
            <a:r>
              <a:rPr lang="ko-KR" altLang="en-US" dirty="0" smtClean="0">
                <a:sym typeface="Wingdings" panose="05000000000000000000" pitchFamily="2" charset="2"/>
              </a:rPr>
              <a:t>이름</a:t>
            </a:r>
            <a:r>
              <a:rPr lang="en-US" altLang="ko-KR" dirty="0" smtClean="0">
                <a:sym typeface="Wingdings" panose="05000000000000000000" pitchFamily="2" charset="2"/>
              </a:rPr>
              <a:t>_</a:t>
            </a:r>
            <a:r>
              <a:rPr lang="ko-KR" altLang="en-US" dirty="0" smtClean="0">
                <a:sym typeface="Wingdings" panose="05000000000000000000" pitchFamily="2" charset="2"/>
              </a:rPr>
              <a:t>학번</a:t>
            </a:r>
            <a:r>
              <a:rPr lang="en-US" altLang="ko-KR" dirty="0" smtClean="0">
                <a:sym typeface="Wingdings" panose="05000000000000000000" pitchFamily="2" charset="2"/>
              </a:rPr>
              <a:t>_</a:t>
            </a:r>
            <a:r>
              <a:rPr lang="ko-KR" altLang="en-US" dirty="0" smtClean="0">
                <a:sym typeface="Wingdings" panose="05000000000000000000" pitchFamily="2" charset="2"/>
              </a:rPr>
              <a:t>코드</a:t>
            </a:r>
            <a:r>
              <a:rPr lang="en-US" altLang="ko-KR" dirty="0" smtClean="0">
                <a:sym typeface="Wingdings" panose="05000000000000000000" pitchFamily="2" charset="2"/>
              </a:rPr>
              <a:t>1.zip</a:t>
            </a:r>
          </a:p>
          <a:p>
            <a:pPr lvl="2"/>
            <a:r>
              <a:rPr lang="ko-KR" altLang="en-US" dirty="0" smtClean="0">
                <a:sym typeface="Wingdings" panose="05000000000000000000" pitchFamily="2" charset="2"/>
              </a:rPr>
              <a:t>이름</a:t>
            </a:r>
            <a:r>
              <a:rPr lang="en-US" altLang="ko-KR" dirty="0" smtClean="0">
                <a:sym typeface="Wingdings" panose="05000000000000000000" pitchFamily="2" charset="2"/>
              </a:rPr>
              <a:t>_</a:t>
            </a:r>
            <a:r>
              <a:rPr lang="ko-KR" altLang="en-US" dirty="0" smtClean="0">
                <a:sym typeface="Wingdings" panose="05000000000000000000" pitchFamily="2" charset="2"/>
              </a:rPr>
              <a:t>학번</a:t>
            </a:r>
            <a:r>
              <a:rPr lang="en-US" altLang="ko-KR" dirty="0" smtClean="0">
                <a:sym typeface="Wingdings" panose="05000000000000000000" pitchFamily="2" charset="2"/>
              </a:rPr>
              <a:t>_</a:t>
            </a:r>
            <a:r>
              <a:rPr lang="ko-KR" altLang="en-US" dirty="0" smtClean="0">
                <a:sym typeface="Wingdings" panose="05000000000000000000" pitchFamily="2" charset="2"/>
              </a:rPr>
              <a:t>채점표</a:t>
            </a:r>
            <a:r>
              <a:rPr lang="en-US" altLang="ko-KR" dirty="0" smtClean="0">
                <a:sym typeface="Wingdings" panose="05000000000000000000" pitchFamily="2" charset="2"/>
              </a:rPr>
              <a:t>.pdf</a:t>
            </a:r>
          </a:p>
          <a:p>
            <a:pPr lvl="3"/>
            <a:r>
              <a:rPr lang="en-US" altLang="ko-KR" dirty="0" smtClean="0">
                <a:sym typeface="Wingdings" panose="05000000000000000000" pitchFamily="2" charset="2"/>
              </a:rPr>
              <a:t>Usecase Diagram</a:t>
            </a:r>
          </a:p>
          <a:p>
            <a:pPr lvl="3"/>
            <a:r>
              <a:rPr lang="en-US" altLang="ko-KR" dirty="0" smtClean="0"/>
              <a:t>excel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12" name="제목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2023-06-12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B733898-484D-BE0A-94E8-31E1C9E72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B474E-C853-2E12-A1D8-B24CD50883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67</a:t>
            </a:fld>
            <a:endParaRPr lang="en-US" altLang="ko-KR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1121" y="4700391"/>
            <a:ext cx="4498114" cy="20991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721684" y="4882861"/>
            <a:ext cx="383438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marL="0" algn="l"/>
            <a:r>
              <a:rPr lang="en-US" altLang="ko-KR" sz="1400" dirty="0" smtClean="0"/>
              <a:t>10</a:t>
            </a:r>
            <a:endParaRPr lang="ko-KR" altLang="en-US" sz="1400" dirty="0" err="1" smtClean="0"/>
          </a:p>
        </p:txBody>
      </p:sp>
      <p:sp>
        <p:nvSpPr>
          <p:cNvPr id="8" name="TextBox 7"/>
          <p:cNvSpPr txBox="1"/>
          <p:nvPr/>
        </p:nvSpPr>
        <p:spPr>
          <a:xfrm>
            <a:off x="8913403" y="5533409"/>
            <a:ext cx="383438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marL="0" algn="l"/>
            <a:r>
              <a:rPr lang="en-US" altLang="ko-KR" sz="1400" dirty="0" smtClean="0"/>
              <a:t>10</a:t>
            </a:r>
            <a:endParaRPr lang="ko-KR" altLang="en-US" sz="1400" dirty="0" err="1" smtClean="0"/>
          </a:p>
        </p:txBody>
      </p:sp>
      <p:sp>
        <p:nvSpPr>
          <p:cNvPr id="9" name="TextBox 8"/>
          <p:cNvSpPr txBox="1"/>
          <p:nvPr/>
        </p:nvSpPr>
        <p:spPr>
          <a:xfrm>
            <a:off x="8794498" y="6184525"/>
            <a:ext cx="383438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marL="0" algn="l"/>
            <a:r>
              <a:rPr lang="en-US" altLang="ko-KR" sz="1400" dirty="0"/>
              <a:t>2</a:t>
            </a:r>
            <a:r>
              <a:rPr lang="en-US" altLang="ko-KR" sz="1400" dirty="0" smtClean="0"/>
              <a:t>0</a:t>
            </a:r>
            <a:endParaRPr lang="ko-KR" altLang="en-US" sz="1400" dirty="0" err="1" smtClean="0"/>
          </a:p>
        </p:txBody>
      </p:sp>
      <p:sp>
        <p:nvSpPr>
          <p:cNvPr id="10" name="TextBox 9"/>
          <p:cNvSpPr txBox="1"/>
          <p:nvPr/>
        </p:nvSpPr>
        <p:spPr>
          <a:xfrm>
            <a:off x="6462480" y="4742183"/>
            <a:ext cx="284052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marL="0" algn="l"/>
            <a:r>
              <a:rPr lang="en-US" altLang="ko-KR" sz="1400" dirty="0" smtClean="0"/>
              <a:t>5</a:t>
            </a:r>
            <a:endParaRPr lang="ko-KR" altLang="en-US" sz="1400" dirty="0" err="1" smtClean="0"/>
          </a:p>
        </p:txBody>
      </p:sp>
      <p:sp>
        <p:nvSpPr>
          <p:cNvPr id="11" name="오른쪽 화살표 10"/>
          <p:cNvSpPr/>
          <p:nvPr/>
        </p:nvSpPr>
        <p:spPr bwMode="auto">
          <a:xfrm>
            <a:off x="2266924" y="6393080"/>
            <a:ext cx="3424405" cy="198443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400" smtClean="0"/>
          </a:p>
        </p:txBody>
      </p:sp>
    </p:spTree>
    <p:extLst>
      <p:ext uri="{BB962C8B-B14F-4D97-AF65-F5344CB8AC3E}">
        <p14:creationId xmlns:p14="http://schemas.microsoft.com/office/powerpoint/2010/main" val="397785301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/>
              <a:t>보고서</a:t>
            </a:r>
            <a:r>
              <a:rPr lang="en-US" altLang="ko-KR" dirty="0" smtClean="0"/>
              <a:t> Sample</a:t>
            </a:r>
          </a:p>
          <a:p>
            <a:pPr lvl="1"/>
            <a:r>
              <a:rPr lang="ko-KR" altLang="en-US" dirty="0" smtClean="0"/>
              <a:t>요구사항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Usecase Diagram – Top Level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 smtClean="0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68</a:t>
            </a:fld>
            <a:endParaRPr lang="en-US" altLang="ko-KR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725" y="2220173"/>
            <a:ext cx="8046888" cy="406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03103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en-US" altLang="ko-KR" dirty="0" smtClean="0"/>
              <a:t>Usecase - Login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 smtClean="0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69</a:t>
            </a:fld>
            <a:endParaRPr lang="en-US" altLang="ko-KR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787" y="1312532"/>
            <a:ext cx="4965452" cy="558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422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시스템 요구 사항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7</a:t>
            </a:fld>
            <a:endParaRPr lang="en-US" altLang="ko-KR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ko-KR"/>
              <a:t>Sungwoon Choi 2021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2"/>
          </p:nvPr>
        </p:nvSpPr>
        <p:spPr>
          <a:xfrm>
            <a:off x="423863" y="1216025"/>
            <a:ext cx="4435475" cy="5813425"/>
          </a:xfrm>
        </p:spPr>
        <p:txBody>
          <a:bodyPr/>
          <a:lstStyle/>
          <a:p>
            <a:r>
              <a:rPr lang="ko-KR" altLang="en-US" dirty="0"/>
              <a:t>개발 되는 </a:t>
            </a:r>
            <a:r>
              <a:rPr lang="en-US" altLang="ko-KR" dirty="0"/>
              <a:t>SW </a:t>
            </a:r>
            <a:r>
              <a:rPr lang="ko-KR" altLang="en-US" dirty="0"/>
              <a:t>시스템 내용</a:t>
            </a:r>
            <a:endParaRPr lang="en-US" altLang="ko-KR" dirty="0"/>
          </a:p>
          <a:p>
            <a:pPr lvl="2"/>
            <a:r>
              <a:rPr lang="ko-KR" altLang="en-US" dirty="0"/>
              <a:t>사용 사례 </a:t>
            </a:r>
            <a:r>
              <a:rPr lang="en-US" altLang="ko-KR" dirty="0"/>
              <a:t>(</a:t>
            </a:r>
            <a:r>
              <a:rPr lang="en-US" altLang="ko-KR" dirty="0" err="1"/>
              <a:t>Usecases</a:t>
            </a:r>
            <a:r>
              <a:rPr lang="en-US" altLang="ko-KR" dirty="0"/>
              <a:t>)</a:t>
            </a:r>
          </a:p>
          <a:p>
            <a:pPr lvl="3"/>
            <a:r>
              <a:rPr lang="ko-KR" altLang="en-US" dirty="0"/>
              <a:t>계좌 등록</a:t>
            </a:r>
            <a:endParaRPr lang="en-US" altLang="ko-KR" dirty="0"/>
          </a:p>
          <a:p>
            <a:pPr lvl="3"/>
            <a:r>
              <a:rPr lang="ko-KR" altLang="en-US" dirty="0"/>
              <a:t>로그인</a:t>
            </a:r>
            <a:endParaRPr lang="en-US" altLang="ko-KR" dirty="0"/>
          </a:p>
          <a:p>
            <a:pPr lvl="3"/>
            <a:r>
              <a:rPr lang="ko-KR" altLang="en-US" dirty="0"/>
              <a:t>대학 선택</a:t>
            </a:r>
            <a:endParaRPr lang="en-US" altLang="ko-KR" dirty="0"/>
          </a:p>
          <a:p>
            <a:pPr lvl="3"/>
            <a:r>
              <a:rPr lang="ko-KR" altLang="en-US" dirty="0"/>
              <a:t>학과 선택</a:t>
            </a:r>
            <a:endParaRPr lang="en-US" altLang="ko-KR" dirty="0"/>
          </a:p>
          <a:p>
            <a:pPr lvl="3"/>
            <a:r>
              <a:rPr lang="ko-KR" altLang="en-US" dirty="0"/>
              <a:t>강좌 선택</a:t>
            </a:r>
            <a:endParaRPr lang="en-US" altLang="ko-KR" dirty="0"/>
          </a:p>
          <a:p>
            <a:pPr lvl="3"/>
            <a:r>
              <a:rPr lang="ko-KR" altLang="en-US" dirty="0"/>
              <a:t>미리 담기</a:t>
            </a:r>
            <a:endParaRPr lang="en-US" altLang="ko-KR" dirty="0"/>
          </a:p>
          <a:p>
            <a:pPr lvl="3"/>
            <a:r>
              <a:rPr lang="ko-KR" altLang="en-US" dirty="0"/>
              <a:t>수강 신청</a:t>
            </a:r>
            <a:endParaRPr lang="en-US" altLang="ko-KR" dirty="0"/>
          </a:p>
          <a:p>
            <a:pPr lvl="2"/>
            <a:r>
              <a:rPr lang="ko-KR" altLang="en-US" dirty="0"/>
              <a:t>모델 </a:t>
            </a:r>
            <a:r>
              <a:rPr lang="en-US" altLang="ko-KR" dirty="0"/>
              <a:t>(Model)</a:t>
            </a:r>
          </a:p>
          <a:p>
            <a:pPr lvl="3"/>
            <a:r>
              <a:rPr lang="ko-KR" altLang="en-US" dirty="0"/>
              <a:t>파일을 이용한 데이터 관리 </a:t>
            </a:r>
            <a:r>
              <a:rPr lang="en-US" altLang="ko-KR" dirty="0"/>
              <a:t>– </a:t>
            </a:r>
            <a:r>
              <a:rPr lang="ko-KR" altLang="en-US" dirty="0"/>
              <a:t>조교 배포 예정</a:t>
            </a:r>
            <a:endParaRPr lang="en-US" altLang="ko-KR" dirty="0"/>
          </a:p>
          <a:p>
            <a:pPr lvl="4"/>
            <a:r>
              <a:rPr lang="ko-KR" altLang="en-US" dirty="0"/>
              <a:t>대학 파일</a:t>
            </a:r>
            <a:endParaRPr lang="en-US" altLang="ko-KR" dirty="0"/>
          </a:p>
          <a:p>
            <a:pPr lvl="4"/>
            <a:r>
              <a:rPr lang="ko-KR" altLang="en-US" dirty="0"/>
              <a:t>학과 파일</a:t>
            </a:r>
            <a:endParaRPr lang="en-US" altLang="ko-KR" dirty="0"/>
          </a:p>
          <a:p>
            <a:pPr lvl="4"/>
            <a:r>
              <a:rPr lang="ko-KR" altLang="en-US" dirty="0"/>
              <a:t>강좌 파일</a:t>
            </a:r>
            <a:endParaRPr lang="en-US" altLang="ko-KR" dirty="0"/>
          </a:p>
          <a:p>
            <a:pPr lvl="4"/>
            <a:r>
              <a:rPr lang="ko-KR" altLang="en-US" dirty="0"/>
              <a:t>개인 파일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13"/>
          </p:nvPr>
        </p:nvSpPr>
        <p:spPr>
          <a:xfrm>
            <a:off x="5075238" y="1216025"/>
            <a:ext cx="4624387" cy="5813425"/>
          </a:xfrm>
        </p:spPr>
        <p:txBody>
          <a:bodyPr/>
          <a:lstStyle/>
          <a:p>
            <a:r>
              <a:rPr lang="ko-KR" altLang="en-US" dirty="0"/>
              <a:t>프로그래밍 환경 구성</a:t>
            </a:r>
            <a:endParaRPr lang="en-US" altLang="ko-KR" dirty="0"/>
          </a:p>
          <a:p>
            <a:pPr lvl="1"/>
            <a:r>
              <a:rPr lang="en-US" altLang="ko-KR" dirty="0"/>
              <a:t>Java </a:t>
            </a:r>
            <a:r>
              <a:rPr lang="ko-KR" altLang="en-US" dirty="0"/>
              <a:t>프로그래밍</a:t>
            </a:r>
            <a:endParaRPr lang="en-US" altLang="ko-KR" dirty="0"/>
          </a:p>
          <a:p>
            <a:pPr lvl="2"/>
            <a:r>
              <a:rPr lang="ko-KR" altLang="en-US" dirty="0"/>
              <a:t>통합 개발 환경</a:t>
            </a:r>
            <a:r>
              <a:rPr lang="en-US" altLang="ko-KR" dirty="0"/>
              <a:t> (Integrated Development Environment)</a:t>
            </a:r>
          </a:p>
          <a:p>
            <a:pPr lvl="3"/>
            <a:r>
              <a:rPr lang="en-US" altLang="ko-KR" dirty="0"/>
              <a:t>Eclipse IDE </a:t>
            </a:r>
            <a:r>
              <a:rPr lang="ko-KR" altLang="en-US" dirty="0"/>
              <a:t>최신판 다운로드</a:t>
            </a:r>
            <a:endParaRPr lang="en-US" altLang="ko-KR" dirty="0"/>
          </a:p>
          <a:p>
            <a:pPr lvl="3"/>
            <a:r>
              <a:rPr lang="en-US" altLang="ko-KR" dirty="0">
                <a:hlinkClick r:id="rId2"/>
              </a:rPr>
              <a:t>https://www.eclipse.org/</a:t>
            </a:r>
            <a:endParaRPr lang="en-US" altLang="ko-KR" dirty="0"/>
          </a:p>
          <a:p>
            <a:pPr lvl="2"/>
            <a:r>
              <a:rPr lang="ko-KR" altLang="en-US" dirty="0"/>
              <a:t>개발 플랫폼</a:t>
            </a:r>
            <a:endParaRPr lang="en-US" altLang="ko-KR" dirty="0"/>
          </a:p>
          <a:p>
            <a:pPr lvl="3"/>
            <a:r>
              <a:rPr lang="en-US" altLang="ko-KR" dirty="0"/>
              <a:t>J2SE (Java to Standard Edition) JDK </a:t>
            </a:r>
            <a:r>
              <a:rPr lang="ko-KR" altLang="en-US" dirty="0"/>
              <a:t>다운로드</a:t>
            </a:r>
            <a:endParaRPr lang="en-US" altLang="ko-KR" dirty="0"/>
          </a:p>
          <a:p>
            <a:pPr lvl="3"/>
            <a:r>
              <a:rPr lang="en-US" altLang="ko-KR" dirty="0">
                <a:hlinkClick r:id="rId3"/>
              </a:rPr>
              <a:t>https://www.oracle.com/java/technologies/javase-downloads.html</a:t>
            </a:r>
            <a:endParaRPr lang="en-US" altLang="ko-KR" dirty="0"/>
          </a:p>
          <a:p>
            <a:pPr lvl="2"/>
            <a:r>
              <a:rPr lang="ko-KR" altLang="en-US" dirty="0"/>
              <a:t>설계 도구</a:t>
            </a:r>
            <a:endParaRPr lang="en-US" altLang="ko-KR" dirty="0"/>
          </a:p>
          <a:p>
            <a:pPr lvl="3"/>
            <a:r>
              <a:rPr lang="en-US" altLang="ko-KR" dirty="0"/>
              <a:t>Enterprise Architect – Corporate </a:t>
            </a:r>
            <a:r>
              <a:rPr lang="ko-KR" altLang="en-US" dirty="0"/>
              <a:t>버전 다운로드</a:t>
            </a:r>
            <a:endParaRPr lang="en-US" altLang="ko-KR" dirty="0"/>
          </a:p>
          <a:p>
            <a:pPr lvl="3"/>
            <a:r>
              <a:rPr lang="en-US" altLang="ko-KR" dirty="0">
                <a:hlinkClick r:id="rId4"/>
              </a:rPr>
              <a:t>https://sparxsystems.com/products/ea/editions/corporate.html</a:t>
            </a:r>
            <a:endParaRPr lang="en-US" altLang="ko-KR" dirty="0"/>
          </a:p>
          <a:p>
            <a:pPr lvl="3"/>
            <a:r>
              <a:rPr lang="ko-KR" altLang="en-US" dirty="0"/>
              <a:t>제품 키는 추후 조교가 배포 예정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0918978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/>
              <a:t>트레킹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6/23(</a:t>
            </a:r>
            <a:r>
              <a:rPr lang="ko-KR" altLang="en-US" dirty="0" smtClean="0"/>
              <a:t>금</a:t>
            </a:r>
            <a:r>
              <a:rPr lang="en-US" altLang="ko-KR" dirty="0" smtClean="0"/>
              <a:t>) 15:00 </a:t>
            </a:r>
            <a:r>
              <a:rPr lang="ko-KR" altLang="en-US" dirty="0" smtClean="0"/>
              <a:t>남산 한옥마을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buFont typeface="맑은 고딕" panose="020B0503020000020004" pitchFamily="50" charset="-127"/>
              <a:buChar char="ⓒ"/>
            </a:pPr>
            <a:r>
              <a:rPr lang="en-US" altLang="ko-KR" smtClean="0"/>
              <a:t>Sungwoon Choi 2023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70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97045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중간고사 평가 방법 및 항목 </a:t>
            </a:r>
            <a:r>
              <a:rPr lang="en-US" altLang="ko-KR" dirty="0"/>
              <a:t>– 2018</a:t>
            </a:r>
            <a:r>
              <a:rPr lang="ko-KR" altLang="en-US" dirty="0"/>
              <a:t>년 예시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8</a:t>
            </a:fld>
            <a:endParaRPr lang="en-US" altLang="ko-KR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ko-KR"/>
              <a:t>Sungwoon Choi 2021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2"/>
          </p:nvPr>
        </p:nvSpPr>
        <p:spPr>
          <a:xfrm>
            <a:off x="423863" y="1216025"/>
            <a:ext cx="4435475" cy="5813425"/>
          </a:xfrm>
        </p:spPr>
        <p:txBody>
          <a:bodyPr/>
          <a:lstStyle/>
          <a:p>
            <a:r>
              <a:rPr lang="ko-KR" altLang="en-US" dirty="0"/>
              <a:t>필기 시험 </a:t>
            </a:r>
            <a:endParaRPr lang="en-US" altLang="ko-KR" dirty="0"/>
          </a:p>
          <a:p>
            <a:pPr lvl="1"/>
            <a:r>
              <a:rPr lang="ko-KR" altLang="en-US" dirty="0"/>
              <a:t>평가</a:t>
            </a:r>
            <a:r>
              <a:rPr lang="en-US" altLang="ko-KR" dirty="0"/>
              <a:t> - </a:t>
            </a:r>
            <a:r>
              <a:rPr lang="ko-KR" altLang="en-US" dirty="0"/>
              <a:t>각 항목당 </a:t>
            </a:r>
            <a:r>
              <a:rPr lang="en-US" altLang="ko-KR" dirty="0"/>
              <a:t>10</a:t>
            </a:r>
            <a:r>
              <a:rPr lang="ko-KR" altLang="en-US" dirty="0"/>
              <a:t>점</a:t>
            </a:r>
            <a:endParaRPr lang="en-US" altLang="ko-KR" dirty="0"/>
          </a:p>
          <a:p>
            <a:pPr lvl="2"/>
            <a:r>
              <a:rPr lang="ko-KR" altLang="en-US" dirty="0"/>
              <a:t>컴퓨터 일반</a:t>
            </a:r>
            <a:endParaRPr lang="en-US" altLang="ko-KR" dirty="0"/>
          </a:p>
          <a:p>
            <a:pPr lvl="3"/>
            <a:r>
              <a:rPr lang="ko-KR" altLang="en-US" dirty="0"/>
              <a:t>프로그램이란 </a:t>
            </a:r>
            <a:r>
              <a:rPr lang="en-US" altLang="ko-KR" dirty="0"/>
              <a:t>(</a:t>
            </a:r>
            <a:r>
              <a:rPr lang="ko-KR" altLang="en-US" dirty="0"/>
              <a:t>정의</a:t>
            </a:r>
            <a:r>
              <a:rPr lang="en-US" altLang="ko-KR" dirty="0"/>
              <a:t>)</a:t>
            </a:r>
          </a:p>
          <a:p>
            <a:pPr lvl="4"/>
            <a:r>
              <a:rPr lang="ko-KR" altLang="en-US" dirty="0"/>
              <a:t>생각</a:t>
            </a:r>
            <a:r>
              <a:rPr lang="en-US" altLang="ko-KR" dirty="0"/>
              <a:t>-&gt;</a:t>
            </a:r>
            <a:r>
              <a:rPr lang="ko-KR" altLang="en-US" dirty="0"/>
              <a:t>기계어</a:t>
            </a:r>
            <a:endParaRPr lang="en-US" altLang="ko-KR" dirty="0"/>
          </a:p>
          <a:p>
            <a:pPr lvl="3"/>
            <a:r>
              <a:rPr lang="ko-KR" altLang="en-US" dirty="0"/>
              <a:t>컴퓨터 구조에 대해 설명</a:t>
            </a:r>
            <a:endParaRPr lang="en-US" altLang="ko-KR" dirty="0"/>
          </a:p>
          <a:p>
            <a:pPr lvl="4"/>
            <a:r>
              <a:rPr lang="ko-KR" altLang="en-US" dirty="0"/>
              <a:t>구조</a:t>
            </a:r>
            <a:endParaRPr lang="en-US" altLang="ko-KR" dirty="0"/>
          </a:p>
          <a:p>
            <a:pPr lvl="3"/>
            <a:r>
              <a:rPr lang="ko-KR" altLang="en-US" dirty="0"/>
              <a:t>프로그램의 실행 구조 및 과정 설명</a:t>
            </a:r>
            <a:endParaRPr lang="en-US" altLang="ko-KR" dirty="0"/>
          </a:p>
          <a:p>
            <a:pPr lvl="4"/>
            <a:r>
              <a:rPr lang="en-US" altLang="ko-KR" dirty="0"/>
              <a:t>Process</a:t>
            </a:r>
            <a:r>
              <a:rPr lang="ko-KR" altLang="en-US" dirty="0"/>
              <a:t>구조 및 </a:t>
            </a:r>
            <a:r>
              <a:rPr lang="en-US" altLang="ko-KR" dirty="0"/>
              <a:t>HW</a:t>
            </a:r>
            <a:r>
              <a:rPr lang="ko-KR" altLang="en-US" dirty="0"/>
              <a:t>상에서 실행 내용</a:t>
            </a:r>
            <a:endParaRPr lang="en-US" altLang="ko-KR" dirty="0"/>
          </a:p>
          <a:p>
            <a:pPr lvl="3"/>
            <a:r>
              <a:rPr lang="ko-KR" altLang="en-US" dirty="0"/>
              <a:t>운영체제</a:t>
            </a:r>
            <a:r>
              <a:rPr lang="en-US" altLang="ko-KR" dirty="0"/>
              <a:t>(OS)</a:t>
            </a:r>
            <a:r>
              <a:rPr lang="ko-KR" altLang="en-US" dirty="0"/>
              <a:t>에 대해 설명</a:t>
            </a:r>
            <a:endParaRPr lang="en-US" altLang="ko-KR" dirty="0"/>
          </a:p>
          <a:p>
            <a:pPr lvl="4"/>
            <a:r>
              <a:rPr lang="ko-KR" altLang="en-US" dirty="0"/>
              <a:t>기능</a:t>
            </a:r>
            <a:endParaRPr lang="en-US" altLang="ko-KR" dirty="0"/>
          </a:p>
          <a:p>
            <a:pPr lvl="3"/>
            <a:r>
              <a:rPr lang="ko-KR" altLang="en-US" dirty="0"/>
              <a:t>문자</a:t>
            </a:r>
            <a:r>
              <a:rPr lang="en-US" altLang="ko-KR" dirty="0"/>
              <a:t> </a:t>
            </a:r>
            <a:r>
              <a:rPr lang="ko-KR" altLang="en-US" dirty="0"/>
              <a:t>표현을 위한 </a:t>
            </a:r>
            <a:r>
              <a:rPr lang="en-US" altLang="ko-KR" dirty="0"/>
              <a:t>Code</a:t>
            </a:r>
            <a:r>
              <a:rPr lang="ko-KR" altLang="en-US" dirty="0"/>
              <a:t>체계에 대해 설명</a:t>
            </a:r>
            <a:endParaRPr lang="en-US" altLang="ko-KR" dirty="0"/>
          </a:p>
          <a:p>
            <a:pPr lvl="2"/>
            <a:r>
              <a:rPr lang="en-US" altLang="ko-KR" dirty="0"/>
              <a:t>Java</a:t>
            </a:r>
            <a:r>
              <a:rPr lang="ko-KR" altLang="en-US" dirty="0"/>
              <a:t>언어</a:t>
            </a:r>
            <a:endParaRPr lang="en-US" altLang="ko-KR" dirty="0"/>
          </a:p>
          <a:p>
            <a:pPr lvl="3"/>
            <a:r>
              <a:rPr lang="en-US" altLang="ko-KR" dirty="0"/>
              <a:t>Class </a:t>
            </a:r>
            <a:r>
              <a:rPr lang="ko-KR" altLang="en-US" dirty="0"/>
              <a:t>및 </a:t>
            </a:r>
            <a:r>
              <a:rPr lang="en-US" altLang="ko-KR" dirty="0"/>
              <a:t>Object</a:t>
            </a:r>
            <a:r>
              <a:rPr lang="ko-KR" altLang="en-US" dirty="0"/>
              <a:t>에 대해 설명</a:t>
            </a:r>
            <a:endParaRPr lang="en-US" altLang="ko-KR" dirty="0"/>
          </a:p>
          <a:p>
            <a:pPr lvl="3"/>
            <a:r>
              <a:rPr lang="en-US" altLang="ko-KR" dirty="0"/>
              <a:t>Flow-Of-Control</a:t>
            </a:r>
            <a:r>
              <a:rPr lang="ko-KR" altLang="en-US" dirty="0"/>
              <a:t>에 대해 설명</a:t>
            </a:r>
            <a:endParaRPr lang="en-US" altLang="ko-KR" dirty="0"/>
          </a:p>
          <a:p>
            <a:pPr lvl="3"/>
            <a:r>
              <a:rPr lang="en-US" altLang="ko-KR" dirty="0"/>
              <a:t>Primitive Data Type</a:t>
            </a:r>
            <a:r>
              <a:rPr lang="ko-KR" altLang="en-US" dirty="0"/>
              <a:t>에 대해 설명</a:t>
            </a:r>
            <a:endParaRPr lang="en-US" altLang="ko-KR" dirty="0"/>
          </a:p>
          <a:p>
            <a:pPr lvl="3"/>
            <a:r>
              <a:rPr lang="en-US" altLang="ko-KR" dirty="0"/>
              <a:t>File Read </a:t>
            </a:r>
            <a:r>
              <a:rPr lang="ko-KR" altLang="en-US" dirty="0"/>
              <a:t>와 </a:t>
            </a:r>
            <a:r>
              <a:rPr lang="en-US" altLang="ko-KR" dirty="0"/>
              <a:t>Write</a:t>
            </a:r>
            <a:r>
              <a:rPr lang="ko-KR" altLang="en-US" dirty="0"/>
              <a:t>에 대해 설명</a:t>
            </a:r>
            <a:endParaRPr lang="en-US" altLang="ko-KR" dirty="0"/>
          </a:p>
          <a:p>
            <a:pPr lvl="3"/>
            <a:r>
              <a:rPr lang="en-US" altLang="ko-KR" dirty="0"/>
              <a:t>Array</a:t>
            </a:r>
            <a:r>
              <a:rPr lang="ko-KR" altLang="en-US" dirty="0"/>
              <a:t>에 대해 설명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13"/>
          </p:nvPr>
        </p:nvSpPr>
        <p:spPr>
          <a:xfrm>
            <a:off x="5075238" y="1216025"/>
            <a:ext cx="4624387" cy="5813425"/>
          </a:xfrm>
        </p:spPr>
        <p:txBody>
          <a:bodyPr/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85406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기말고사 </a:t>
            </a:r>
            <a:r>
              <a:rPr lang="en-US" altLang="ko-KR" dirty="0"/>
              <a:t>- 2018</a:t>
            </a:r>
            <a:r>
              <a:rPr lang="ko-KR" altLang="en-US" dirty="0"/>
              <a:t>년 예시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4216F1-165B-4DFF-BD92-3D8E849D7D48}" type="slidenum">
              <a:rPr lang="en-US" altLang="ko-KR" smtClean="0"/>
              <a:pPr/>
              <a:t>9</a:t>
            </a:fld>
            <a:endParaRPr lang="en-US" altLang="ko-KR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ko-KR"/>
              <a:t>Sungwoon Choi 2021</a:t>
            </a:r>
            <a:endParaRPr lang="en-US" altLang="ko-KR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altLang="ko-KR" dirty="0"/>
              <a:t>On-Site - Running Program</a:t>
            </a:r>
          </a:p>
          <a:p>
            <a:pPr lvl="2"/>
            <a:r>
              <a:rPr lang="ko-KR" altLang="en-US" dirty="0"/>
              <a:t>과목 리스트</a:t>
            </a:r>
            <a:endParaRPr lang="en-US" altLang="ko-KR" dirty="0"/>
          </a:p>
          <a:p>
            <a:pPr lvl="2"/>
            <a:r>
              <a:rPr lang="ko-KR" altLang="en-US" dirty="0"/>
              <a:t>강좌</a:t>
            </a:r>
            <a:r>
              <a:rPr lang="en-US" altLang="ko-KR" dirty="0"/>
              <a:t> </a:t>
            </a:r>
            <a:r>
              <a:rPr lang="ko-KR" altLang="en-US" dirty="0"/>
              <a:t>리스트</a:t>
            </a:r>
            <a:endParaRPr lang="en-US" altLang="ko-KR" dirty="0"/>
          </a:p>
          <a:p>
            <a:pPr lvl="3"/>
            <a:r>
              <a:rPr lang="ko-KR" altLang="en-US" dirty="0"/>
              <a:t>강좌당 </a:t>
            </a:r>
            <a:endParaRPr lang="en-US" altLang="ko-KR" dirty="0"/>
          </a:p>
          <a:p>
            <a:pPr lvl="4"/>
            <a:r>
              <a:rPr lang="en-US" altLang="ko-KR" dirty="0"/>
              <a:t>Header</a:t>
            </a:r>
          </a:p>
          <a:p>
            <a:pPr lvl="4"/>
            <a:r>
              <a:rPr lang="en-US" altLang="ko-KR" dirty="0"/>
              <a:t>(</a:t>
            </a:r>
            <a:r>
              <a:rPr lang="ko-KR" altLang="en-US" dirty="0" err="1"/>
              <a:t>학생이름</a:t>
            </a:r>
            <a:r>
              <a:rPr lang="en-US" altLang="ko-KR" dirty="0"/>
              <a:t>,</a:t>
            </a:r>
            <a:r>
              <a:rPr lang="ko-KR" altLang="en-US" dirty="0"/>
              <a:t> 성적</a:t>
            </a:r>
            <a:r>
              <a:rPr lang="en-US" altLang="ko-KR" dirty="0"/>
              <a:t>, </a:t>
            </a:r>
            <a:r>
              <a:rPr lang="ko-KR" altLang="en-US" dirty="0"/>
              <a:t>등급</a:t>
            </a:r>
            <a:r>
              <a:rPr lang="en-US" altLang="ko-KR" dirty="0"/>
              <a:t>)* - Sorting: Descending Order</a:t>
            </a:r>
          </a:p>
          <a:p>
            <a:pPr lvl="2"/>
            <a:r>
              <a:rPr lang="ko-KR" altLang="en-US" dirty="0"/>
              <a:t>학생 리스트</a:t>
            </a:r>
            <a:endParaRPr lang="en-US" altLang="ko-KR" dirty="0"/>
          </a:p>
          <a:p>
            <a:pPr lvl="3"/>
            <a:r>
              <a:rPr lang="ko-KR" altLang="en-US" dirty="0"/>
              <a:t>학생당</a:t>
            </a:r>
            <a:endParaRPr lang="en-US" altLang="ko-KR" dirty="0"/>
          </a:p>
          <a:p>
            <a:pPr lvl="4"/>
            <a:r>
              <a:rPr lang="en-US" altLang="ko-KR" dirty="0"/>
              <a:t>Header</a:t>
            </a:r>
          </a:p>
          <a:p>
            <a:pPr lvl="4"/>
            <a:r>
              <a:rPr lang="en-US" altLang="ko-KR" dirty="0"/>
              <a:t>(</a:t>
            </a:r>
            <a:r>
              <a:rPr lang="ko-KR" altLang="en-US" dirty="0" err="1"/>
              <a:t>강좌명</a:t>
            </a:r>
            <a:r>
              <a:rPr lang="en-US" altLang="ko-KR" dirty="0"/>
              <a:t>, </a:t>
            </a:r>
            <a:r>
              <a:rPr lang="ko-KR" altLang="en-US" dirty="0"/>
              <a:t>성적</a:t>
            </a:r>
            <a:r>
              <a:rPr lang="en-US" altLang="ko-KR" dirty="0"/>
              <a:t>, </a:t>
            </a:r>
            <a:r>
              <a:rPr lang="ko-KR" altLang="en-US" dirty="0"/>
              <a:t>등급</a:t>
            </a:r>
            <a:r>
              <a:rPr lang="en-US" altLang="ko-KR" dirty="0"/>
              <a:t>)* - Sorting: </a:t>
            </a:r>
            <a:r>
              <a:rPr lang="ko-KR" altLang="en-US" dirty="0"/>
              <a:t>년도</a:t>
            </a:r>
            <a:r>
              <a:rPr lang="en-US" altLang="ko-KR" dirty="0"/>
              <a:t>, </a:t>
            </a:r>
            <a:r>
              <a:rPr lang="ko-KR" altLang="en-US" dirty="0"/>
              <a:t>학기 순</a:t>
            </a:r>
            <a:endParaRPr lang="en-US" altLang="ko-KR" dirty="0"/>
          </a:p>
          <a:p>
            <a:pPr lvl="1"/>
            <a:r>
              <a:rPr lang="en-US" altLang="ko-KR" dirty="0"/>
              <a:t>File</a:t>
            </a:r>
          </a:p>
          <a:p>
            <a:pPr lvl="2"/>
            <a:r>
              <a:rPr lang="en-US" altLang="ko-KR" dirty="0" err="1"/>
              <a:t>Haksaeng</a:t>
            </a:r>
            <a:endParaRPr lang="en-US" altLang="ko-KR" dirty="0"/>
          </a:p>
          <a:p>
            <a:pPr lvl="3"/>
            <a:r>
              <a:rPr lang="en-US" altLang="ko-KR" dirty="0"/>
              <a:t>(</a:t>
            </a:r>
            <a:r>
              <a:rPr lang="ko-KR" altLang="en-US" dirty="0"/>
              <a:t>번호</a:t>
            </a:r>
            <a:r>
              <a:rPr lang="en-US" altLang="ko-KR" dirty="0"/>
              <a:t>, </a:t>
            </a:r>
            <a:r>
              <a:rPr lang="ko-KR" altLang="en-US" dirty="0"/>
              <a:t>이름</a:t>
            </a:r>
            <a:r>
              <a:rPr lang="en-US" altLang="ko-KR" dirty="0"/>
              <a:t>)*</a:t>
            </a:r>
          </a:p>
          <a:p>
            <a:pPr lvl="2"/>
            <a:r>
              <a:rPr lang="en-US" altLang="ko-KR" dirty="0" err="1"/>
              <a:t>Gwamok</a:t>
            </a:r>
            <a:endParaRPr lang="en-US" altLang="ko-KR" dirty="0"/>
          </a:p>
          <a:p>
            <a:pPr lvl="3"/>
            <a:r>
              <a:rPr lang="en-US" altLang="ko-KR" dirty="0"/>
              <a:t>(</a:t>
            </a:r>
            <a:r>
              <a:rPr lang="ko-KR" altLang="en-US" dirty="0"/>
              <a:t>번호</a:t>
            </a:r>
            <a:r>
              <a:rPr lang="en-US" altLang="ko-KR" dirty="0"/>
              <a:t>, </a:t>
            </a:r>
            <a:r>
              <a:rPr lang="ko-KR" altLang="en-US" dirty="0"/>
              <a:t>이름</a:t>
            </a:r>
            <a:r>
              <a:rPr lang="en-US" altLang="ko-KR" dirty="0"/>
              <a:t>)*</a:t>
            </a:r>
          </a:p>
          <a:p>
            <a:pPr lvl="2"/>
            <a:r>
              <a:rPr lang="en-US" altLang="ko-KR" dirty="0"/>
              <a:t>Gangjwa1</a:t>
            </a:r>
          </a:p>
          <a:p>
            <a:pPr lvl="3"/>
            <a:r>
              <a:rPr lang="en-US" altLang="ko-KR" dirty="0"/>
              <a:t>(</a:t>
            </a:r>
            <a:r>
              <a:rPr lang="ko-KR" altLang="en-US" dirty="0" err="1"/>
              <a:t>과목번호</a:t>
            </a:r>
            <a:r>
              <a:rPr lang="en-US" altLang="ko-KR" dirty="0"/>
              <a:t>, </a:t>
            </a:r>
            <a:r>
              <a:rPr lang="ko-KR" altLang="en-US" dirty="0"/>
              <a:t>번호</a:t>
            </a:r>
            <a:r>
              <a:rPr lang="en-US" altLang="ko-KR" dirty="0"/>
              <a:t>, </a:t>
            </a:r>
            <a:r>
              <a:rPr lang="ko-KR" altLang="en-US" dirty="0"/>
              <a:t>이름</a:t>
            </a:r>
            <a:r>
              <a:rPr lang="en-US" altLang="ko-KR" dirty="0"/>
              <a:t>, </a:t>
            </a:r>
            <a:r>
              <a:rPr lang="ko-KR" altLang="en-US" dirty="0"/>
              <a:t>년도</a:t>
            </a:r>
            <a:r>
              <a:rPr lang="en-US" altLang="ko-KR" dirty="0"/>
              <a:t>, </a:t>
            </a:r>
            <a:r>
              <a:rPr lang="ko-KR" altLang="en-US" dirty="0"/>
              <a:t>학기</a:t>
            </a:r>
            <a:r>
              <a:rPr lang="en-US" altLang="ko-KR" dirty="0"/>
              <a:t>, </a:t>
            </a:r>
          </a:p>
          <a:p>
            <a:pPr lvl="4"/>
            <a:r>
              <a:rPr lang="en-US" altLang="ko-KR" dirty="0"/>
              <a:t>(</a:t>
            </a:r>
            <a:r>
              <a:rPr lang="ko-KR" altLang="en-US" dirty="0" err="1"/>
              <a:t>학생번호</a:t>
            </a:r>
            <a:r>
              <a:rPr lang="en-US" altLang="ko-KR" dirty="0"/>
              <a:t>, </a:t>
            </a:r>
            <a:r>
              <a:rPr lang="ko-KR" altLang="en-US" dirty="0"/>
              <a:t>성적</a:t>
            </a:r>
            <a:r>
              <a:rPr lang="en-US" altLang="ko-KR" dirty="0"/>
              <a:t>)*)*</a:t>
            </a:r>
          </a:p>
          <a:p>
            <a:pPr lvl="2"/>
            <a:r>
              <a:rPr lang="en-US" altLang="ko-KR" dirty="0"/>
              <a:t>Gangjwa2</a:t>
            </a:r>
          </a:p>
          <a:p>
            <a:pPr lvl="2"/>
            <a:r>
              <a:rPr lang="en-US" altLang="ko-KR" dirty="0"/>
              <a:t>Gangjwa3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88BC7FD-9507-4B55-97D1-B6DA26E11D8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ko-KR" altLang="en-US" dirty="0"/>
              <a:t>평가</a:t>
            </a:r>
            <a:endParaRPr lang="en-US" altLang="ko-KR" dirty="0"/>
          </a:p>
          <a:p>
            <a:pPr lvl="1"/>
            <a:r>
              <a:rPr lang="ko-KR" altLang="en-US" dirty="0"/>
              <a:t>기본 점수 </a:t>
            </a:r>
            <a:r>
              <a:rPr lang="en-US" altLang="ko-KR" dirty="0"/>
              <a:t>60</a:t>
            </a:r>
            <a:r>
              <a:rPr lang="ko-KR" altLang="en-US" dirty="0"/>
              <a:t>점</a:t>
            </a:r>
            <a:endParaRPr lang="en-US" altLang="ko-KR" dirty="0"/>
          </a:p>
          <a:p>
            <a:pPr lvl="1"/>
            <a:r>
              <a:rPr lang="ko-KR" altLang="en-US" dirty="0"/>
              <a:t>추가 기능 당 </a:t>
            </a:r>
            <a:r>
              <a:rPr lang="en-US" altLang="ko-KR" dirty="0"/>
              <a:t>+5</a:t>
            </a:r>
            <a:r>
              <a:rPr lang="ko-KR" altLang="en-US" dirty="0"/>
              <a:t>점</a:t>
            </a:r>
            <a:endParaRPr lang="en-US" altLang="ko-KR" dirty="0"/>
          </a:p>
          <a:p>
            <a:pPr lvl="1"/>
            <a:r>
              <a:rPr lang="ko-KR" altLang="en-US" dirty="0"/>
              <a:t>자가 채점 리스트 작성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97684" y="4453781"/>
            <a:ext cx="4481264" cy="25202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0" indent="0">
              <a:buNone/>
            </a:pPr>
            <a:r>
              <a:rPr lang="ko-KR" altLang="en-US" sz="1400" dirty="0"/>
              <a:t>출력 형태</a:t>
            </a: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200" dirty="0"/>
              <a:t>1. (</a:t>
            </a:r>
            <a:r>
              <a:rPr lang="ko-KR" altLang="en-US" sz="1200" dirty="0" err="1"/>
              <a:t>과목번호</a:t>
            </a:r>
            <a:r>
              <a:rPr lang="ko-KR" altLang="en-US" sz="1200" dirty="0"/>
              <a:t> 과목명</a:t>
            </a:r>
            <a:r>
              <a:rPr lang="en-US" altLang="ko-KR" sz="1200" dirty="0"/>
              <a:t>)*</a:t>
            </a:r>
          </a:p>
          <a:p>
            <a:pPr marL="0" indent="0">
              <a:buNone/>
            </a:pPr>
            <a:r>
              <a:rPr lang="en-US" altLang="ko-KR" sz="1200" dirty="0"/>
              <a:t>2. ((</a:t>
            </a:r>
            <a:r>
              <a:rPr lang="ko-KR" altLang="en-US" sz="1200" dirty="0"/>
              <a:t>강좌 </a:t>
            </a:r>
            <a:r>
              <a:rPr lang="en-US" altLang="ko-KR" sz="1200" dirty="0"/>
              <a:t>Header</a:t>
            </a:r>
          </a:p>
          <a:p>
            <a:pPr marL="266700" lvl="1" indent="0">
              <a:buNone/>
            </a:pPr>
            <a:r>
              <a:rPr lang="en-US" altLang="ko-KR" sz="1200" dirty="0"/>
              <a:t>(</a:t>
            </a:r>
            <a:r>
              <a:rPr lang="ko-KR" altLang="en-US" sz="1200" dirty="0" err="1"/>
              <a:t>학생이름</a:t>
            </a:r>
            <a:r>
              <a:rPr lang="en-US" altLang="ko-KR" sz="1200" dirty="0"/>
              <a:t>,</a:t>
            </a:r>
            <a:r>
              <a:rPr lang="ko-KR" altLang="en-US" sz="1200" dirty="0"/>
              <a:t> 성적</a:t>
            </a:r>
            <a:r>
              <a:rPr lang="en-US" altLang="ko-KR" sz="1200" dirty="0"/>
              <a:t>, </a:t>
            </a:r>
            <a:r>
              <a:rPr lang="ko-KR" altLang="en-US" sz="1200" dirty="0"/>
              <a:t>등급</a:t>
            </a:r>
            <a:r>
              <a:rPr lang="en-US" altLang="ko-KR" sz="1200" dirty="0"/>
              <a:t>)*)* // descending</a:t>
            </a:r>
            <a:r>
              <a:rPr lang="ko-KR" altLang="en-US" sz="1200" dirty="0"/>
              <a:t> </a:t>
            </a:r>
            <a:r>
              <a:rPr lang="en-US" altLang="ko-KR" sz="1200" dirty="0"/>
              <a:t>order</a:t>
            </a:r>
          </a:p>
          <a:p>
            <a:pPr marL="0" indent="0">
              <a:buNone/>
            </a:pPr>
            <a:r>
              <a:rPr lang="en-US" altLang="ko-KR" sz="1200" dirty="0"/>
              <a:t>3. ((</a:t>
            </a:r>
            <a:r>
              <a:rPr lang="ko-KR" altLang="en-US" sz="1200" dirty="0"/>
              <a:t>학생 </a:t>
            </a:r>
            <a:r>
              <a:rPr lang="en-US" altLang="ko-KR" sz="1200" dirty="0"/>
              <a:t>Header</a:t>
            </a:r>
          </a:p>
          <a:p>
            <a:pPr marL="266700" lvl="1" indent="0">
              <a:buNone/>
            </a:pPr>
            <a:r>
              <a:rPr lang="en-US" altLang="ko-KR" sz="1200" dirty="0"/>
              <a:t>(</a:t>
            </a:r>
            <a:r>
              <a:rPr lang="ko-KR" altLang="en-US" sz="1200" dirty="0"/>
              <a:t>년도</a:t>
            </a:r>
            <a:r>
              <a:rPr lang="en-US" altLang="ko-KR" sz="1200" dirty="0"/>
              <a:t>, </a:t>
            </a:r>
            <a:r>
              <a:rPr lang="ko-KR" altLang="en-US" sz="1200" dirty="0"/>
              <a:t>학기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강좌명</a:t>
            </a:r>
            <a:r>
              <a:rPr lang="en-US" altLang="ko-KR" sz="1200" dirty="0"/>
              <a:t>,</a:t>
            </a:r>
            <a:r>
              <a:rPr lang="ko-KR" altLang="en-US" sz="1200" dirty="0"/>
              <a:t> 성적</a:t>
            </a:r>
            <a:r>
              <a:rPr lang="en-US" altLang="ko-KR" sz="1200" dirty="0"/>
              <a:t>, </a:t>
            </a:r>
            <a:r>
              <a:rPr lang="ko-KR" altLang="en-US" sz="1200" dirty="0"/>
              <a:t>등급</a:t>
            </a:r>
            <a:r>
              <a:rPr lang="en-US" altLang="ko-KR" sz="1200" dirty="0"/>
              <a:t>)*)*  // ascending order</a:t>
            </a:r>
          </a:p>
          <a:p>
            <a:pPr marL="266700" lvl="1" indent="0">
              <a:buNone/>
            </a:pPr>
            <a:endParaRPr lang="en-US" altLang="ko-KR" sz="1600" dirty="0" err="1"/>
          </a:p>
          <a:p>
            <a:pPr marL="0" lvl="1">
              <a:buNone/>
            </a:pPr>
            <a:r>
              <a:rPr lang="ko-KR" altLang="en-US" sz="1400" dirty="0"/>
              <a:t>설계도 </a:t>
            </a:r>
            <a:r>
              <a:rPr lang="en-US" altLang="ko-KR" sz="1400" dirty="0"/>
              <a:t>(20)</a:t>
            </a:r>
          </a:p>
          <a:p>
            <a:pPr marL="0" lvl="1">
              <a:buNone/>
            </a:pPr>
            <a:r>
              <a:rPr lang="en-US" altLang="ko-KR" sz="1400" dirty="0"/>
              <a:t>   </a:t>
            </a:r>
            <a:r>
              <a:rPr lang="en-US" altLang="ko-KR" sz="1200" dirty="0"/>
              <a:t>EA</a:t>
            </a:r>
            <a:r>
              <a:rPr lang="ko-KR" altLang="en-US" sz="1200" dirty="0"/>
              <a:t>로 출력한 </a:t>
            </a:r>
            <a:r>
              <a:rPr lang="en-US" altLang="ko-KR" sz="1200" dirty="0"/>
              <a:t>Class Diagram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210410245"/>
      </p:ext>
    </p:extLst>
  </p:cSld>
  <p:clrMapOvr>
    <a:masterClrMapping/>
  </p:clrMapOvr>
</p:sld>
</file>

<file path=ppt/theme/theme1.xml><?xml version="1.0" encoding="utf-8"?>
<a:theme xmlns:a="http://schemas.openxmlformats.org/drawingml/2006/main" name="ppp_ani_glo_glass">
  <a:themeElements>
    <a:clrScheme name="모양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사용자 지정 1">
      <a:majorFont>
        <a:latin typeface="Candara"/>
        <a:ea typeface="나눔바른고딕"/>
        <a:cs typeface=""/>
      </a:majorFont>
      <a:minorFont>
        <a:latin typeface="Candara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>
            <a:lumMod val="20000"/>
            <a:lumOff val="80000"/>
          </a:schemeClr>
        </a:solidFill>
        <a:ln w="9525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algn="ctr">
          <a:defRPr sz="1400" dirty="0" smtClean="0"/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ko-K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75000"/>
            </a:schemeClr>
          </a:solidFill>
        </a:ln>
      </a:spPr>
      <a:bodyPr wrap="square">
        <a:spAutoFit/>
      </a:bodyPr>
      <a:lstStyle>
        <a:defPPr marL="0" algn="l">
          <a:defRPr sz="1400" dirty="0" err="1" smtClean="0"/>
        </a:defPPr>
      </a:lstStyle>
    </a:txDef>
  </a:objectDefaults>
  <a:extraClrSchemeLst>
    <a:extraClrScheme>
      <a:clrScheme name="Office 테마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테마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테마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테마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테마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테마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테마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2859</Words>
  <Application>Microsoft Office PowerPoint</Application>
  <PresentationFormat>사용자 지정</PresentationFormat>
  <Paragraphs>1486</Paragraphs>
  <Slides>70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70</vt:i4>
      </vt:variant>
    </vt:vector>
  </HeadingPairs>
  <TitlesOfParts>
    <vt:vector size="78" baseType="lpstr">
      <vt:lpstr>굴림</vt:lpstr>
      <vt:lpstr>나눔고딕</vt:lpstr>
      <vt:lpstr>맑은 고딕</vt:lpstr>
      <vt:lpstr>Arial</vt:lpstr>
      <vt:lpstr>Candara</vt:lpstr>
      <vt:lpstr>Tahoma</vt:lpstr>
      <vt:lpstr>Wingdings</vt:lpstr>
      <vt:lpstr>ppp_ani_glo_glass</vt:lpstr>
      <vt:lpstr>절차적 사고와 프로그래밍</vt:lpstr>
      <vt:lpstr>융합소프트웨어 전공</vt:lpstr>
      <vt:lpstr>강의 개요</vt:lpstr>
      <vt:lpstr>수업 방법</vt:lpstr>
      <vt:lpstr>강의</vt:lpstr>
      <vt:lpstr>보고서 작성 방법</vt:lpstr>
      <vt:lpstr>개발 시스템 요구 사항</vt:lpstr>
      <vt:lpstr>중간고사 평가 방법 및 항목 – 2018년 예시</vt:lpstr>
      <vt:lpstr>기말고사 - 2018년 예시</vt:lpstr>
      <vt:lpstr>평가</vt:lpstr>
      <vt:lpstr>2023-03-06  “Hello”</vt:lpstr>
      <vt:lpstr>2023-03-08</vt:lpstr>
      <vt:lpstr>PowerPoint 프레젠테이션</vt:lpstr>
      <vt:lpstr>2023-03-13</vt:lpstr>
      <vt:lpstr>PowerPoint 프레젠테이션</vt:lpstr>
      <vt:lpstr>PowerPoint 프레젠테이션</vt:lpstr>
      <vt:lpstr>2023-03-15</vt:lpstr>
      <vt:lpstr>PowerPoint 프레젠테이션</vt:lpstr>
      <vt:lpstr>2023-03-20</vt:lpstr>
      <vt:lpstr>PowerPoint 프레젠테이션</vt:lpstr>
      <vt:lpstr>2023-03-22</vt:lpstr>
      <vt:lpstr>PowerPoint 프레젠테이션</vt:lpstr>
      <vt:lpstr>2023-03-27</vt:lpstr>
      <vt:lpstr>PowerPoint 프레젠테이션</vt:lpstr>
      <vt:lpstr>2023-03-29</vt:lpstr>
      <vt:lpstr>2023-04-03</vt:lpstr>
      <vt:lpstr>PowerPoint 프레젠테이션</vt:lpstr>
      <vt:lpstr>PowerPoint 프레젠테이션</vt:lpstr>
      <vt:lpstr>2023-04-05</vt:lpstr>
      <vt:lpstr>PowerPoint 프레젠테이션</vt:lpstr>
      <vt:lpstr>PowerPoint 프레젠테이션</vt:lpstr>
      <vt:lpstr>2023-04-10</vt:lpstr>
      <vt:lpstr>PowerPoint 프레젠테이션</vt:lpstr>
      <vt:lpstr>2023-04-12</vt:lpstr>
      <vt:lpstr>2023-04-17</vt:lpstr>
      <vt:lpstr>PowerPoint 프레젠테이션</vt:lpstr>
      <vt:lpstr>PowerPoint 프레젠테이션</vt:lpstr>
      <vt:lpstr>PowerPoint 프레젠테이션</vt:lpstr>
      <vt:lpstr>2023-04-19</vt:lpstr>
      <vt:lpstr>2023-04-26</vt:lpstr>
      <vt:lpstr>PowerPoint 프레젠테이션</vt:lpstr>
      <vt:lpstr>2023-05-03</vt:lpstr>
      <vt:lpstr>2023-05-08</vt:lpstr>
      <vt:lpstr>PowerPoint 프레젠테이션</vt:lpstr>
      <vt:lpstr>2023-05-10</vt:lpstr>
      <vt:lpstr>PowerPoint 프레젠테이션</vt:lpstr>
      <vt:lpstr>2023-05-15</vt:lpstr>
      <vt:lpstr>PowerPoint 프레젠테이션</vt:lpstr>
      <vt:lpstr>PowerPoint 프레젠테이션</vt:lpstr>
      <vt:lpstr>PowerPoint 프레젠테이션</vt:lpstr>
      <vt:lpstr>2023-05-17</vt:lpstr>
      <vt:lpstr>PowerPoint 프레젠테이션</vt:lpstr>
      <vt:lpstr>PowerPoint 프레젠테이션</vt:lpstr>
      <vt:lpstr>PowerPoint 프레젠테이션</vt:lpstr>
      <vt:lpstr>2023-05-22</vt:lpstr>
      <vt:lpstr>2023-05-24</vt:lpstr>
      <vt:lpstr>PowerPoint 프레젠테이션</vt:lpstr>
      <vt:lpstr>2023-05-29</vt:lpstr>
      <vt:lpstr>PowerPoint 프레젠테이션</vt:lpstr>
      <vt:lpstr>PowerPoint 프레젠테이션</vt:lpstr>
      <vt:lpstr>2023-05-31</vt:lpstr>
      <vt:lpstr>PowerPoint 프레젠테이션</vt:lpstr>
      <vt:lpstr>2023-06-05</vt:lpstr>
      <vt:lpstr>PowerPoint 프레젠테이션</vt:lpstr>
      <vt:lpstr>PowerPoint 프레젠테이션</vt:lpstr>
      <vt:lpstr>2023-06-07</vt:lpstr>
      <vt:lpstr>2023-06-12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절차적 사고와 프로그래밍</dc:title>
  <dc:creator/>
  <cp:lastModifiedBy/>
  <cp:revision>4</cp:revision>
  <dcterms:created xsi:type="dcterms:W3CDTF">2020-03-19T12:24:17Z</dcterms:created>
  <dcterms:modified xsi:type="dcterms:W3CDTF">2023-06-07T02:43:17Z</dcterms:modified>
</cp:coreProperties>
</file>